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77" r:id="rId18"/>
    <p:sldId id="278" r:id="rId19"/>
    <p:sldId id="273" r:id="rId20"/>
    <p:sldId id="272" r:id="rId21"/>
    <p:sldId id="274" r:id="rId22"/>
    <p:sldId id="275" r:id="rId23"/>
    <p:sldId id="279" r:id="rId24"/>
    <p:sldId id="280" r:id="rId25"/>
    <p:sldId id="284" r:id="rId26"/>
    <p:sldId id="281" r:id="rId27"/>
    <p:sldId id="282" r:id="rId28"/>
    <p:sldId id="285" r:id="rId29"/>
    <p:sldId id="271" r:id="rId30"/>
  </p:sldIdLst>
  <p:sldSz cx="18288000" cy="10287000"/>
  <p:notesSz cx="6858000" cy="9144000"/>
  <p:embeddedFontLst>
    <p:embeddedFont>
      <p:font typeface="Fredoka" panose="020B0604020202020204" charset="0"/>
      <p:regular r:id="rId31"/>
    </p:embeddedFont>
    <p:embeddedFont>
      <p:font typeface="ITC Benguiat" panose="020B0604020202020204" charset="0"/>
      <p:regular r:id="rId32"/>
    </p:embeddedFont>
    <p:embeddedFont>
      <p:font typeface="League Spartan" panose="020B0604020202020204" charset="0"/>
      <p:regular r:id="rId33"/>
    </p:embeddedFont>
    <p:embeddedFont>
      <p:font typeface="Open Sans Bold" panose="020B0604020202020204" charset="0"/>
      <p:regular r:id="rId34"/>
    </p:embeddedFont>
    <p:embeddedFont>
      <p:font typeface="Open Sans Light" panose="020B0306030504020204" pitchFamily="34" charset="0"/>
      <p:regular r:id="rId35"/>
    </p:embeddedFont>
    <p:embeddedFont>
      <p:font typeface="Simonetta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2T05:52:12.603"/>
    </inkml:context>
    <inkml:brush xml:id="br0">
      <inkml:brushProperty name="width" value="0.05" units="cm"/>
      <inkml:brushProperty name="height" value="0.3" units="cm"/>
      <inkml:brushProperty name="ignorePressure" value="1"/>
      <inkml:brushProperty name="inkEffects" value="pencil"/>
    </inkml:brush>
  </inkml:definitions>
  <inkml:trace contextRef="#ctx0" brushRef="#br0">1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10628" y="1377512"/>
            <a:ext cx="16230600" cy="3765988"/>
            <a:chOff x="0" y="0"/>
            <a:chExt cx="2202108" cy="510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02108" cy="510955"/>
            </a:xfrm>
            <a:custGeom>
              <a:avLst/>
              <a:gdLst/>
              <a:ahLst/>
              <a:cxnLst/>
              <a:rect l="l" t="t" r="r" b="b"/>
              <a:pathLst>
                <a:path w="2202108" h="510955">
                  <a:moveTo>
                    <a:pt x="1998908" y="0"/>
                  </a:moveTo>
                  <a:cubicBezTo>
                    <a:pt x="2111132" y="0"/>
                    <a:pt x="2202108" y="114381"/>
                    <a:pt x="2202108" y="255478"/>
                  </a:cubicBezTo>
                  <a:cubicBezTo>
                    <a:pt x="2202108" y="396574"/>
                    <a:pt x="2111132" y="510955"/>
                    <a:pt x="1998908" y="510955"/>
                  </a:cubicBezTo>
                  <a:lnTo>
                    <a:pt x="203200" y="510955"/>
                  </a:lnTo>
                  <a:cubicBezTo>
                    <a:pt x="90976" y="510955"/>
                    <a:pt x="0" y="396574"/>
                    <a:pt x="0" y="255478"/>
                  </a:cubicBezTo>
                  <a:cubicBezTo>
                    <a:pt x="0" y="11438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DDA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02108" cy="5490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962988" y="-962988"/>
            <a:ext cx="3983376" cy="398337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46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78253" y="-519233"/>
            <a:ext cx="3013905" cy="301390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921613" y="-514599"/>
            <a:ext cx="12065613" cy="1105149"/>
            <a:chOff x="0" y="0"/>
            <a:chExt cx="4436926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36926" cy="406400"/>
            </a:xfrm>
            <a:custGeom>
              <a:avLst/>
              <a:gdLst/>
              <a:ahLst/>
              <a:cxnLst/>
              <a:rect l="l" t="t" r="r" b="b"/>
              <a:pathLst>
                <a:path w="4436926" h="406400">
                  <a:moveTo>
                    <a:pt x="4233726" y="0"/>
                  </a:moveTo>
                  <a:cubicBezTo>
                    <a:pt x="4345950" y="0"/>
                    <a:pt x="4436926" y="90976"/>
                    <a:pt x="4436926" y="203200"/>
                  </a:cubicBezTo>
                  <a:cubicBezTo>
                    <a:pt x="4436926" y="315424"/>
                    <a:pt x="4345950" y="406400"/>
                    <a:pt x="423372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43692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267612" y="7266612"/>
            <a:ext cx="3983376" cy="398337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46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752347" y="7751347"/>
            <a:ext cx="3013905" cy="301390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144000" y="9696325"/>
            <a:ext cx="11864697" cy="1105149"/>
            <a:chOff x="0" y="0"/>
            <a:chExt cx="4363042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63043" cy="406400"/>
            </a:xfrm>
            <a:custGeom>
              <a:avLst/>
              <a:gdLst/>
              <a:ahLst/>
              <a:cxnLst/>
              <a:rect l="l" t="t" r="r" b="b"/>
              <a:pathLst>
                <a:path w="4363043" h="406400">
                  <a:moveTo>
                    <a:pt x="4159843" y="0"/>
                  </a:moveTo>
                  <a:cubicBezTo>
                    <a:pt x="4272067" y="0"/>
                    <a:pt x="4363043" y="90976"/>
                    <a:pt x="4363043" y="203200"/>
                  </a:cubicBezTo>
                  <a:cubicBezTo>
                    <a:pt x="4363043" y="315424"/>
                    <a:pt x="4272067" y="406400"/>
                    <a:pt x="41598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363042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965292" y="5467350"/>
            <a:ext cx="4062425" cy="4062425"/>
          </a:xfrm>
          <a:custGeom>
            <a:avLst/>
            <a:gdLst/>
            <a:ahLst/>
            <a:cxnLst/>
            <a:rect l="l" t="t" r="r" b="b"/>
            <a:pathLst>
              <a:path w="4062425" h="4062425">
                <a:moveTo>
                  <a:pt x="0" y="0"/>
                </a:moveTo>
                <a:lnTo>
                  <a:pt x="4062425" y="0"/>
                </a:lnTo>
                <a:lnTo>
                  <a:pt x="4062425" y="4062425"/>
                </a:lnTo>
                <a:lnTo>
                  <a:pt x="0" y="406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631708" y="2586631"/>
            <a:ext cx="12523907" cy="1804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5667" spc="-464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Sistema de Administración Interno (Planilla de Empleados) – DENTALOGIC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349299" y="1649955"/>
            <a:ext cx="3514393" cy="653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2"/>
              </a:lnSpc>
            </a:pPr>
            <a:r>
              <a:rPr lang="en-US" sz="5538">
                <a:solidFill>
                  <a:srgbClr val="FF1616"/>
                </a:solidFill>
                <a:latin typeface="Fredoka"/>
                <a:ea typeface="Fredoka"/>
                <a:cs typeface="Fredoka"/>
                <a:sym typeface="Fredoka"/>
              </a:rPr>
              <a:t>Proyecto: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57155" y="1485561"/>
            <a:ext cx="8110580" cy="7371106"/>
            <a:chOff x="0" y="0"/>
            <a:chExt cx="89434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4341" cy="812800"/>
            </a:xfrm>
            <a:custGeom>
              <a:avLst/>
              <a:gdLst/>
              <a:ahLst/>
              <a:cxnLst/>
              <a:rect l="l" t="t" r="r" b="b"/>
              <a:pathLst>
                <a:path w="894341" h="812800">
                  <a:moveTo>
                    <a:pt x="447170" y="0"/>
                  </a:moveTo>
                  <a:cubicBezTo>
                    <a:pt x="200205" y="0"/>
                    <a:pt x="0" y="181951"/>
                    <a:pt x="0" y="406400"/>
                  </a:cubicBezTo>
                  <a:cubicBezTo>
                    <a:pt x="0" y="630849"/>
                    <a:pt x="200205" y="812800"/>
                    <a:pt x="447170" y="812800"/>
                  </a:cubicBezTo>
                  <a:cubicBezTo>
                    <a:pt x="694136" y="812800"/>
                    <a:pt x="894341" y="630849"/>
                    <a:pt x="894341" y="406400"/>
                  </a:cubicBezTo>
                  <a:cubicBezTo>
                    <a:pt x="894341" y="181951"/>
                    <a:pt x="694136" y="0"/>
                    <a:pt x="447170" y="0"/>
                  </a:cubicBezTo>
                  <a:close/>
                </a:path>
              </a:pathLst>
            </a:custGeom>
            <a:solidFill>
              <a:srgbClr val="FF746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83844" y="38100"/>
              <a:ext cx="726652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835640" y="2805529"/>
            <a:ext cx="6230086" cy="4675942"/>
          </a:xfrm>
          <a:custGeom>
            <a:avLst/>
            <a:gdLst/>
            <a:ahLst/>
            <a:cxnLst/>
            <a:rect l="l" t="t" r="r" b="b"/>
            <a:pathLst>
              <a:path w="6230086" h="4675942">
                <a:moveTo>
                  <a:pt x="0" y="0"/>
                </a:moveTo>
                <a:lnTo>
                  <a:pt x="6230086" y="0"/>
                </a:lnTo>
                <a:lnTo>
                  <a:pt x="6230086" y="4675942"/>
                </a:lnTo>
                <a:lnTo>
                  <a:pt x="0" y="4675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217" t="-7941" r="-15836" b="-1361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87980"/>
            <a:ext cx="8115300" cy="1560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13"/>
              </a:lnSpc>
            </a:pPr>
            <a:r>
              <a:rPr lang="en-US" sz="9152">
                <a:solidFill>
                  <a:srgbClr val="542622"/>
                </a:solidFill>
                <a:latin typeface="Fredoka"/>
                <a:ea typeface="Fredoka"/>
                <a:cs typeface="Fredoka"/>
                <a:sym typeface="Fredoka"/>
              </a:rPr>
              <a:t>Limitaciones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3818" y="2691229"/>
            <a:ext cx="8805065" cy="71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59"/>
              </a:lnSpc>
            </a:pPr>
            <a:r>
              <a:rPr lang="en-US" sz="3307" spc="66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-No habrá funciones avanzadas de inteligencia artificial en esta versión inicial del sistema</a:t>
            </a:r>
          </a:p>
          <a:p>
            <a:pPr algn="just">
              <a:lnSpc>
                <a:spcPts val="5159"/>
              </a:lnSpc>
            </a:pPr>
            <a:r>
              <a:rPr lang="en-US" sz="3307" spc="66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-Debido a las limitaciones de tiempo y personal en el equipo de desarrollo, algunas funcionalidades adicionales, como la integración con otros sistemas externos podrían quedar fuera del alcance de esta primera versión. </a:t>
            </a:r>
          </a:p>
          <a:p>
            <a:pPr algn="just">
              <a:lnSpc>
                <a:spcPts val="5159"/>
              </a:lnSpc>
            </a:pPr>
            <a:r>
              <a:rPr lang="en-US" sz="3307" spc="66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-El sistema se enfocará exclusivamente en el personal médico para la gestión de planillas en esta versión inicial </a:t>
            </a:r>
          </a:p>
          <a:p>
            <a:pPr algn="just">
              <a:lnSpc>
                <a:spcPts val="5159"/>
              </a:lnSpc>
            </a:pPr>
            <a:endParaRPr lang="en-US" sz="3307" spc="66">
              <a:solidFill>
                <a:srgbClr val="000000"/>
              </a:solidFill>
              <a:latin typeface="Simonetta"/>
              <a:ea typeface="Simonetta"/>
              <a:cs typeface="Simonetta"/>
              <a:sym typeface="Simonett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" y="2633824"/>
            <a:ext cx="7025792" cy="5019352"/>
          </a:xfrm>
          <a:custGeom>
            <a:avLst/>
            <a:gdLst/>
            <a:ahLst/>
            <a:cxnLst/>
            <a:rect l="l" t="t" r="r" b="b"/>
            <a:pathLst>
              <a:path w="7025792" h="5019352">
                <a:moveTo>
                  <a:pt x="0" y="0"/>
                </a:moveTo>
                <a:lnTo>
                  <a:pt x="7025792" y="0"/>
                </a:lnTo>
                <a:lnTo>
                  <a:pt x="7025792" y="5019352"/>
                </a:lnTo>
                <a:lnTo>
                  <a:pt x="0" y="5019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954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889693">
            <a:off x="-3221779" y="1360635"/>
            <a:ext cx="8771399" cy="3086100"/>
            <a:chOff x="0" y="0"/>
            <a:chExt cx="231016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10163" cy="812800"/>
            </a:xfrm>
            <a:custGeom>
              <a:avLst/>
              <a:gdLst/>
              <a:ahLst/>
              <a:cxnLst/>
              <a:rect l="l" t="t" r="r" b="b"/>
              <a:pathLst>
                <a:path w="2310163" h="812800">
                  <a:moveTo>
                    <a:pt x="2310163" y="406400"/>
                  </a:moveTo>
                  <a:lnTo>
                    <a:pt x="1903763" y="0"/>
                  </a:lnTo>
                  <a:lnTo>
                    <a:pt x="1903763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903763" y="609600"/>
                  </a:lnTo>
                  <a:lnTo>
                    <a:pt x="1903763" y="812800"/>
                  </a:lnTo>
                  <a:lnTo>
                    <a:pt x="2310163" y="406400"/>
                  </a:lnTo>
                  <a:close/>
                </a:path>
              </a:pathLst>
            </a:custGeom>
            <a:solidFill>
              <a:srgbClr val="5EC57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65100"/>
              <a:ext cx="220856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555767">
            <a:off x="980160" y="8312594"/>
            <a:ext cx="6527901" cy="3086100"/>
            <a:chOff x="0" y="0"/>
            <a:chExt cx="1719283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19283" cy="812800"/>
            </a:xfrm>
            <a:custGeom>
              <a:avLst/>
              <a:gdLst/>
              <a:ahLst/>
              <a:cxnLst/>
              <a:rect l="l" t="t" r="r" b="b"/>
              <a:pathLst>
                <a:path w="1719283" h="812800">
                  <a:moveTo>
                    <a:pt x="1719283" y="406400"/>
                  </a:moveTo>
                  <a:lnTo>
                    <a:pt x="1312883" y="0"/>
                  </a:lnTo>
                  <a:lnTo>
                    <a:pt x="1312883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312883" y="609600"/>
                  </a:lnTo>
                  <a:lnTo>
                    <a:pt x="1312883" y="812800"/>
                  </a:lnTo>
                  <a:lnTo>
                    <a:pt x="1719283" y="406400"/>
                  </a:lnTo>
                  <a:close/>
                </a:path>
              </a:pathLst>
            </a:custGeom>
            <a:solidFill>
              <a:srgbClr val="5EC57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65100"/>
              <a:ext cx="161768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463000" y="256069"/>
            <a:ext cx="8115300" cy="3182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13"/>
              </a:lnSpc>
            </a:pPr>
            <a:r>
              <a:rPr lang="en-US" sz="9152">
                <a:solidFill>
                  <a:srgbClr val="542622"/>
                </a:solidFill>
                <a:latin typeface="Fredoka"/>
                <a:ea typeface="Fredoka"/>
                <a:cs typeface="Fredoka"/>
                <a:sym typeface="Fredoka"/>
              </a:rPr>
              <a:t>Justificación Económica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54235" y="4084582"/>
            <a:ext cx="8805065" cy="5173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59"/>
              </a:lnSpc>
            </a:pPr>
            <a:r>
              <a:rPr lang="en-US" sz="3307" spc="66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Los números no mienten: en la UGEL Chanchamayo, un sistema automatizado redujo el tiempo de procesamiento de pagos de 15 días a solo 3 y eliminó por completo los errores en las remuneraciones (Ortiz Yumanga, 2021). Casos como el del Consejo Nacional Electoral muestran que esto no es una excepción; allí lograron un 40% de ahorro operativo (Rodríguez, 2023).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48299" y="2865072"/>
            <a:ext cx="7011001" cy="5183666"/>
          </a:xfrm>
          <a:custGeom>
            <a:avLst/>
            <a:gdLst/>
            <a:ahLst/>
            <a:cxnLst/>
            <a:rect l="l" t="t" r="r" b="b"/>
            <a:pathLst>
              <a:path w="7011001" h="5183666">
                <a:moveTo>
                  <a:pt x="0" y="0"/>
                </a:moveTo>
                <a:lnTo>
                  <a:pt x="7011001" y="0"/>
                </a:lnTo>
                <a:lnTo>
                  <a:pt x="7011001" y="5183666"/>
                </a:lnTo>
                <a:lnTo>
                  <a:pt x="0" y="5183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7980"/>
            <a:ext cx="8115300" cy="3182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13"/>
              </a:lnSpc>
            </a:pPr>
            <a:r>
              <a:rPr lang="en-US" sz="9152" dirty="0" err="1">
                <a:solidFill>
                  <a:srgbClr val="542622"/>
                </a:solidFill>
                <a:latin typeface="Fredoka"/>
                <a:ea typeface="Fredoka"/>
                <a:cs typeface="Fredoka"/>
                <a:sym typeface="Fredoka"/>
              </a:rPr>
              <a:t>Justificación</a:t>
            </a:r>
            <a:r>
              <a:rPr lang="en-US" sz="9152" dirty="0">
                <a:solidFill>
                  <a:srgbClr val="542622"/>
                </a:solidFill>
                <a:latin typeface="Fredoka"/>
                <a:ea typeface="Fredoka"/>
                <a:cs typeface="Fredoka"/>
                <a:sym typeface="Fredoka"/>
              </a:rPr>
              <a:t> Social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802152"/>
            <a:ext cx="8805065" cy="387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59"/>
              </a:lnSpc>
            </a:pPr>
            <a:r>
              <a:rPr lang="en-US" sz="3307" spc="66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La transparencia que busca dar el sistema lo cambia todo por ejemplo en la UGEL de Chanchamayo luego de que implementarar su sistema web de pagos 9 de cada 10 trabajadores confiaron más en sus pagos al poder verificar sus registros digitalmente (Ortiz Yumanga, 2021)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53133" y="3270029"/>
            <a:ext cx="7323540" cy="4577212"/>
          </a:xfrm>
          <a:custGeom>
            <a:avLst/>
            <a:gdLst/>
            <a:ahLst/>
            <a:cxnLst/>
            <a:rect l="l" t="t" r="r" b="b"/>
            <a:pathLst>
              <a:path w="7323540" h="4577212">
                <a:moveTo>
                  <a:pt x="0" y="0"/>
                </a:moveTo>
                <a:lnTo>
                  <a:pt x="7323539" y="0"/>
                </a:lnTo>
                <a:lnTo>
                  <a:pt x="7323539" y="4577212"/>
                </a:lnTo>
                <a:lnTo>
                  <a:pt x="0" y="4577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7980"/>
            <a:ext cx="8115300" cy="3182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13"/>
              </a:lnSpc>
            </a:pPr>
            <a:r>
              <a:rPr lang="en-US" sz="9152" dirty="0" err="1">
                <a:solidFill>
                  <a:srgbClr val="542622"/>
                </a:solidFill>
                <a:latin typeface="Fredoka"/>
                <a:ea typeface="Fredoka"/>
                <a:cs typeface="Fredoka"/>
                <a:sym typeface="Fredoka"/>
              </a:rPr>
              <a:t>Justificación</a:t>
            </a:r>
            <a:r>
              <a:rPr lang="en-US" sz="9152" dirty="0">
                <a:solidFill>
                  <a:srgbClr val="542622"/>
                </a:solidFill>
                <a:latin typeface="Fredoka"/>
                <a:ea typeface="Fredoka"/>
                <a:cs typeface="Fredoka"/>
                <a:sym typeface="Fredoka"/>
              </a:rPr>
              <a:t> </a:t>
            </a:r>
            <a:r>
              <a:rPr lang="en-US" sz="9152" dirty="0" err="1">
                <a:solidFill>
                  <a:srgbClr val="542622"/>
                </a:solidFill>
                <a:latin typeface="Fredoka"/>
                <a:ea typeface="Fredoka"/>
                <a:cs typeface="Fredoka"/>
                <a:sym typeface="Fredoka"/>
              </a:rPr>
              <a:t>Tecnologica</a:t>
            </a:r>
            <a:endParaRPr lang="en-US" sz="9152" dirty="0">
              <a:solidFill>
                <a:srgbClr val="54262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4217286"/>
            <a:ext cx="8805065" cy="2568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59"/>
              </a:lnSpc>
            </a:pPr>
            <a:r>
              <a:rPr lang="en-US" sz="3307" spc="66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Un sistema transparente cambia todo. En la UGEL Chanchamayo, 9 de cada 10 trabajadores confiaron más en sus pagos al poder verificar sus registros digitalmente (Ortiz Yumanga, 2021)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6350" y="650874"/>
            <a:ext cx="9144000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Requerimientos Funcionales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70305" y="1629092"/>
            <a:ext cx="15513408" cy="8381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5"/>
              </a:lnSpc>
              <a:spcBef>
                <a:spcPct val="0"/>
              </a:spcBef>
            </a:pPr>
            <a:r>
              <a:rPr lang="en-US" sz="226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 de Empleados</a:t>
            </a:r>
          </a:p>
          <a:p>
            <a:pPr algn="l">
              <a:lnSpc>
                <a:spcPts val="3175"/>
              </a:lnSpc>
              <a:spcBef>
                <a:spcPct val="0"/>
              </a:spcBef>
            </a:pPr>
            <a:r>
              <a:rPr lang="en-US" sz="2268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Agregar y eliminar personal, manteniendo el registro siempre actualizado.</a:t>
            </a:r>
          </a:p>
          <a:p>
            <a:pPr algn="l">
              <a:lnSpc>
                <a:spcPts val="3175"/>
              </a:lnSpc>
              <a:spcBef>
                <a:spcPct val="0"/>
              </a:spcBef>
            </a:pPr>
            <a:r>
              <a:rPr lang="en-US" sz="2268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Modificación de datos personales y laborales del personal médico y administrativo.</a:t>
            </a:r>
          </a:p>
          <a:p>
            <a:pPr algn="l">
              <a:lnSpc>
                <a:spcPts val="3175"/>
              </a:lnSpc>
              <a:spcBef>
                <a:spcPct val="0"/>
              </a:spcBef>
            </a:pPr>
            <a:r>
              <a:rPr lang="en-US" sz="2268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Búsqueda por nombre, especialidad, cargo o DNI para localizar empleados fácilmente.</a:t>
            </a:r>
          </a:p>
          <a:p>
            <a:pPr algn="l">
              <a:lnSpc>
                <a:spcPts val="3175"/>
              </a:lnSpc>
              <a:spcBef>
                <a:spcPct val="0"/>
              </a:spcBef>
            </a:pPr>
            <a:r>
              <a:rPr lang="en-US" sz="226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 de Asistencia y Turnos</a:t>
            </a:r>
          </a:p>
          <a:p>
            <a:pPr algn="l">
              <a:lnSpc>
                <a:spcPts val="3175"/>
              </a:lnSpc>
              <a:spcBef>
                <a:spcPct val="0"/>
              </a:spcBef>
            </a:pPr>
            <a:r>
              <a:rPr lang="en-US" sz="2268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Registro de entrada y salida del personal mediante sistema de marcación.</a:t>
            </a:r>
          </a:p>
          <a:p>
            <a:pPr algn="l">
              <a:lnSpc>
                <a:spcPts val="3175"/>
              </a:lnSpc>
              <a:spcBef>
                <a:spcPct val="0"/>
              </a:spcBef>
            </a:pPr>
            <a:r>
              <a:rPr lang="en-US" sz="2268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Visualización y edición de calendario de turnos asignados.</a:t>
            </a:r>
          </a:p>
          <a:p>
            <a:pPr algn="l">
              <a:lnSpc>
                <a:spcPts val="3175"/>
              </a:lnSpc>
              <a:spcBef>
                <a:spcPct val="0"/>
              </a:spcBef>
            </a:pPr>
            <a:r>
              <a:rPr lang="en-US" sz="2268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Notificaciones automáticas al administrador por ausencias no justificadas.</a:t>
            </a:r>
          </a:p>
          <a:p>
            <a:pPr algn="l">
              <a:lnSpc>
                <a:spcPts val="3175"/>
              </a:lnSpc>
              <a:spcBef>
                <a:spcPct val="0"/>
              </a:spcBef>
            </a:pPr>
            <a:r>
              <a:rPr lang="en-US" sz="226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 de Pagos y Planillas</a:t>
            </a:r>
          </a:p>
          <a:p>
            <a:pPr algn="l">
              <a:lnSpc>
                <a:spcPts val="3175"/>
              </a:lnSpc>
              <a:spcBef>
                <a:spcPct val="0"/>
              </a:spcBef>
            </a:pPr>
            <a:r>
              <a:rPr lang="en-US" sz="2268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Generación automática de sueldos en base a asistencia, cargo y turnos cumplidos.</a:t>
            </a:r>
          </a:p>
          <a:p>
            <a:pPr algn="l">
              <a:lnSpc>
                <a:spcPts val="3175"/>
              </a:lnSpc>
              <a:spcBef>
                <a:spcPct val="0"/>
              </a:spcBef>
            </a:pPr>
            <a:r>
              <a:rPr lang="en-US" sz="2268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Exportación de planillas en formato PDF y Excel.</a:t>
            </a:r>
          </a:p>
          <a:p>
            <a:pPr algn="l">
              <a:lnSpc>
                <a:spcPts val="3175"/>
              </a:lnSpc>
              <a:spcBef>
                <a:spcPct val="0"/>
              </a:spcBef>
            </a:pPr>
            <a:r>
              <a:rPr lang="en-US" sz="2268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Registro mensual de pagos realizados a cada empleado.</a:t>
            </a:r>
          </a:p>
          <a:p>
            <a:pPr algn="l">
              <a:lnSpc>
                <a:spcPts val="3175"/>
              </a:lnSpc>
              <a:spcBef>
                <a:spcPct val="0"/>
              </a:spcBef>
            </a:pPr>
            <a:r>
              <a:rPr lang="en-US" sz="226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Autenticación y Seguridad de Usuario</a:t>
            </a:r>
          </a:p>
          <a:p>
            <a:pPr algn="l">
              <a:lnSpc>
                <a:spcPts val="3175"/>
              </a:lnSpc>
              <a:spcBef>
                <a:spcPct val="0"/>
              </a:spcBef>
            </a:pPr>
            <a:r>
              <a:rPr lang="en-US" sz="2268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Inicio de sesión con credenciales.</a:t>
            </a:r>
          </a:p>
          <a:p>
            <a:pPr algn="l">
              <a:lnSpc>
                <a:spcPts val="3175"/>
              </a:lnSpc>
              <a:spcBef>
                <a:spcPct val="0"/>
              </a:spcBef>
            </a:pPr>
            <a:r>
              <a:rPr lang="en-US" sz="2268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Diferenciación de roles (Administrador, Médico, Asistente) con accesos específicos.</a:t>
            </a:r>
          </a:p>
          <a:p>
            <a:pPr algn="l">
              <a:lnSpc>
                <a:spcPts val="3175"/>
              </a:lnSpc>
              <a:spcBef>
                <a:spcPct val="0"/>
              </a:spcBef>
            </a:pPr>
            <a:r>
              <a:rPr lang="en-US" sz="226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Compatibilidad</a:t>
            </a:r>
          </a:p>
          <a:p>
            <a:pPr algn="l">
              <a:lnSpc>
                <a:spcPts val="3175"/>
              </a:lnSpc>
              <a:spcBef>
                <a:spcPct val="0"/>
              </a:spcBef>
            </a:pPr>
            <a:r>
              <a:rPr lang="en-US" sz="2268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Funcionamiento garantizado en los principales navegadores web (Chrome, Firefox, Edge, Safari).</a:t>
            </a:r>
          </a:p>
          <a:p>
            <a:pPr algn="l">
              <a:lnSpc>
                <a:spcPts val="3175"/>
              </a:lnSpc>
              <a:spcBef>
                <a:spcPct val="0"/>
              </a:spcBef>
            </a:pPr>
            <a:r>
              <a:rPr lang="en-US" sz="2268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Compatible y funcional en dispositivos móviles y tabletas.</a:t>
            </a:r>
          </a:p>
          <a:p>
            <a:pPr algn="l">
              <a:lnSpc>
                <a:spcPts val="3175"/>
              </a:lnSpc>
              <a:spcBef>
                <a:spcPct val="0"/>
              </a:spcBef>
            </a:pPr>
            <a:r>
              <a:rPr lang="en-US" sz="226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Seguridad</a:t>
            </a:r>
          </a:p>
          <a:p>
            <a:pPr algn="l">
              <a:lnSpc>
                <a:spcPts val="3175"/>
              </a:lnSpc>
              <a:spcBef>
                <a:spcPct val="0"/>
              </a:spcBef>
            </a:pPr>
            <a:r>
              <a:rPr lang="en-US" sz="2268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Contraseñas cifradas, nunca almacenadas en texto plano.</a:t>
            </a:r>
          </a:p>
          <a:p>
            <a:pPr algn="l">
              <a:lnSpc>
                <a:spcPts val="3175"/>
              </a:lnSpc>
              <a:spcBef>
                <a:spcPct val="0"/>
              </a:spcBef>
            </a:pPr>
            <a:r>
              <a:rPr lang="en-US" sz="2268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Generación automática de respaldos con opciones de recuperación ante fallos.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6350" y="650874"/>
            <a:ext cx="9144000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Requerimientos</a:t>
            </a:r>
            <a:r>
              <a:rPr lang="en-US" sz="3999" dirty="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No </a:t>
            </a:r>
            <a:r>
              <a:rPr lang="en-US" sz="3999" dirty="0" err="1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Funcionales</a:t>
            </a:r>
            <a:endParaRPr lang="en-US" sz="3999" dirty="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79287" y="1586591"/>
            <a:ext cx="15572068" cy="756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9"/>
              </a:lnSpc>
            </a:pPr>
            <a:endParaRPr/>
          </a:p>
          <a:p>
            <a:pPr algn="l">
              <a:lnSpc>
                <a:spcPts val="3559"/>
              </a:lnSpc>
              <a:spcBef>
                <a:spcPct val="0"/>
              </a:spcBef>
            </a:pPr>
            <a:r>
              <a:rPr lang="en-US" sz="254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Ahorro de Tiempo y Espacio</a:t>
            </a:r>
          </a:p>
          <a:p>
            <a:pPr algn="l">
              <a:lnSpc>
                <a:spcPts val="3559"/>
              </a:lnSpc>
              <a:spcBef>
                <a:spcPct val="0"/>
              </a:spcBef>
            </a:pPr>
            <a:r>
              <a:rPr lang="en-US" sz="2542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Procesamiento rápido y eficiente de los datos.</a:t>
            </a:r>
          </a:p>
          <a:p>
            <a:pPr algn="l">
              <a:lnSpc>
                <a:spcPts val="3559"/>
              </a:lnSpc>
              <a:spcBef>
                <a:spcPct val="0"/>
              </a:spcBef>
            </a:pPr>
            <a:r>
              <a:rPr lang="en-US" sz="2542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Escalabilidad para soportar el crecimiento de la clínica sin afectar el rendimiento.</a:t>
            </a:r>
          </a:p>
          <a:p>
            <a:pPr algn="l">
              <a:lnSpc>
                <a:spcPts val="3559"/>
              </a:lnSpc>
              <a:spcBef>
                <a:spcPct val="0"/>
              </a:spcBef>
            </a:pPr>
            <a:endParaRPr lang="en-US" sz="2542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algn="l">
              <a:lnSpc>
                <a:spcPts val="3559"/>
              </a:lnSpc>
              <a:spcBef>
                <a:spcPct val="0"/>
              </a:spcBef>
            </a:pPr>
            <a:r>
              <a:rPr lang="en-US" sz="254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Rendimiento</a:t>
            </a:r>
          </a:p>
          <a:p>
            <a:pPr algn="l">
              <a:lnSpc>
                <a:spcPts val="3559"/>
              </a:lnSpc>
              <a:spcBef>
                <a:spcPct val="0"/>
              </a:spcBef>
            </a:pPr>
            <a:r>
              <a:rPr lang="en-US" sz="2542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Tiempo de respuesta menor a 2 segundos con hasta 50 usuarios activos.</a:t>
            </a:r>
          </a:p>
          <a:p>
            <a:pPr algn="l">
              <a:lnSpc>
                <a:spcPts val="3559"/>
              </a:lnSpc>
              <a:spcBef>
                <a:spcPct val="0"/>
              </a:spcBef>
            </a:pPr>
            <a:r>
              <a:rPr lang="en-US" sz="2542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Soporte para 50 usuarios concurrentes sin pérdida significativa de velocidad.</a:t>
            </a:r>
          </a:p>
          <a:p>
            <a:pPr algn="l">
              <a:lnSpc>
                <a:spcPts val="3559"/>
              </a:lnSpc>
              <a:spcBef>
                <a:spcPct val="0"/>
              </a:spcBef>
            </a:pPr>
            <a:endParaRPr lang="en-US" sz="2542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algn="l">
              <a:lnSpc>
                <a:spcPts val="3559"/>
              </a:lnSpc>
              <a:spcBef>
                <a:spcPct val="0"/>
              </a:spcBef>
            </a:pPr>
            <a:r>
              <a:rPr lang="en-US" sz="254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Seguridad Avanzada</a:t>
            </a:r>
          </a:p>
          <a:p>
            <a:pPr algn="l">
              <a:lnSpc>
                <a:spcPts val="3559"/>
              </a:lnSpc>
              <a:spcBef>
                <a:spcPct val="0"/>
              </a:spcBef>
            </a:pPr>
            <a:r>
              <a:rPr lang="en-US" sz="2542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Cumplimiento de estándares y buenas prácticas en protección de datos.</a:t>
            </a:r>
          </a:p>
          <a:p>
            <a:pPr algn="l">
              <a:lnSpc>
                <a:spcPts val="3559"/>
              </a:lnSpc>
              <a:spcBef>
                <a:spcPct val="0"/>
              </a:spcBef>
            </a:pPr>
            <a:r>
              <a:rPr lang="en-US" sz="2542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Sistema tolerante a fallos con redundancia.</a:t>
            </a:r>
          </a:p>
          <a:p>
            <a:pPr algn="l">
              <a:lnSpc>
                <a:spcPts val="3559"/>
              </a:lnSpc>
              <a:spcBef>
                <a:spcPct val="0"/>
              </a:spcBef>
            </a:pPr>
            <a:r>
              <a:rPr lang="en-US" sz="2542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Copias completas del sistema con mínima pérdida de datos en caso de desastre.</a:t>
            </a:r>
          </a:p>
          <a:p>
            <a:pPr algn="l">
              <a:lnSpc>
                <a:spcPts val="3559"/>
              </a:lnSpc>
              <a:spcBef>
                <a:spcPct val="0"/>
              </a:spcBef>
            </a:pPr>
            <a:endParaRPr lang="en-US" sz="2542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algn="l">
              <a:lnSpc>
                <a:spcPts val="3559"/>
              </a:lnSpc>
              <a:spcBef>
                <a:spcPct val="0"/>
              </a:spcBef>
            </a:pPr>
            <a:r>
              <a:rPr lang="en-US" sz="254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Usabilidad</a:t>
            </a:r>
          </a:p>
          <a:p>
            <a:pPr algn="l">
              <a:lnSpc>
                <a:spcPts val="3559"/>
              </a:lnSpc>
              <a:spcBef>
                <a:spcPct val="0"/>
              </a:spcBef>
            </a:pPr>
            <a:r>
              <a:rPr lang="en-US" sz="2542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Interfaz simple y accesible, incluso para usuarios con poca experiencia.</a:t>
            </a:r>
          </a:p>
          <a:p>
            <a:pPr algn="l">
              <a:lnSpc>
                <a:spcPts val="3559"/>
              </a:lnSpc>
              <a:spcBef>
                <a:spcPct val="0"/>
              </a:spcBef>
            </a:pPr>
            <a:r>
              <a:rPr lang="en-US" sz="2542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Opciones básicas de personalización del entorno de trabajo.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5888F46E-E254-C835-779E-33140D8FC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76500"/>
            <a:ext cx="7772400" cy="6553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650B718B-7933-FC6C-B18B-489A407D88A8}"/>
                  </a:ext>
                </a:extLst>
              </p14:cNvPr>
              <p14:cNvContentPartPr/>
              <p14:nvPr/>
            </p14:nvContentPartPr>
            <p14:xfrm>
              <a:off x="-1148936" y="467673"/>
              <a:ext cx="360" cy="360"/>
            </p14:xfrm>
          </p:contentPart>
        </mc:Choice>
        <mc:Fallback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650B718B-7933-FC6C-B18B-489A407D88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57576" y="413673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uadroTexto 10">
            <a:extLst>
              <a:ext uri="{FF2B5EF4-FFF2-40B4-BE49-F238E27FC236}">
                <a16:creationId xmlns:a16="http://schemas.microsoft.com/office/drawing/2014/main" id="{56ADAAB6-8755-5A6E-4B15-01DE19FE59FF}"/>
              </a:ext>
            </a:extLst>
          </p:cNvPr>
          <p:cNvSpPr txBox="1"/>
          <p:nvPr/>
        </p:nvSpPr>
        <p:spPr>
          <a:xfrm>
            <a:off x="990600" y="1485900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Diseño de login</a:t>
            </a:r>
            <a:endParaRPr lang="es-PE" sz="40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E8994F-906F-EADA-CB12-F162710DF996}"/>
              </a:ext>
            </a:extLst>
          </p:cNvPr>
          <p:cNvSpPr txBox="1"/>
          <p:nvPr/>
        </p:nvSpPr>
        <p:spPr>
          <a:xfrm>
            <a:off x="8991600" y="1016545"/>
            <a:ext cx="502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000" dirty="0">
                <a:effectLst/>
                <a:latin typeface="Arial" panose="020B0604020202020204" pitchFamily="34" charset="0"/>
                <a:ea typeface="Yu Gothic Light" panose="020B0300000000000000" pitchFamily="34" charset="-128"/>
              </a:rPr>
              <a:t>Diseño de la página de Gestión de Pagos</a:t>
            </a:r>
            <a:endParaRPr lang="es-PE" sz="40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5F29F05-3DCC-76A6-9413-C460DCE32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0" y="2476500"/>
            <a:ext cx="856807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49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7D690C1-8CCF-7116-2E7F-4D6B7709D5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91"/>
          <a:stretch/>
        </p:blipFill>
        <p:spPr>
          <a:xfrm>
            <a:off x="304800" y="2476500"/>
            <a:ext cx="9296400" cy="71628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0B1F715-0ED9-3E33-8B38-496DC288DC65}"/>
              </a:ext>
            </a:extLst>
          </p:cNvPr>
          <p:cNvSpPr txBox="1"/>
          <p:nvPr/>
        </p:nvSpPr>
        <p:spPr>
          <a:xfrm>
            <a:off x="457200" y="1485900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Diseño de bono</a:t>
            </a:r>
            <a:endParaRPr lang="es-PE" sz="4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3B61401-8369-D44B-B79D-6EB8222E9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2476500"/>
            <a:ext cx="8382000" cy="73152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2642C5F-BD29-CDD7-E1F7-AC7C2766FFA9}"/>
              </a:ext>
            </a:extLst>
          </p:cNvPr>
          <p:cNvSpPr txBox="1"/>
          <p:nvPr/>
        </p:nvSpPr>
        <p:spPr>
          <a:xfrm>
            <a:off x="9829800" y="1485900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Diseño de periodo</a:t>
            </a:r>
            <a:endParaRPr lang="es-PE" sz="4000" dirty="0"/>
          </a:p>
        </p:txBody>
      </p:sp>
    </p:spTree>
    <p:extLst>
      <p:ext uri="{BB962C8B-B14F-4D97-AF65-F5344CB8AC3E}">
        <p14:creationId xmlns:p14="http://schemas.microsoft.com/office/powerpoint/2010/main" val="4223300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ADF573B-FFF0-DA48-A674-3CEA84903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818" y="1638300"/>
            <a:ext cx="15037982" cy="37719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62C4A2A-017D-BF10-41BA-648B86476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502" y="5410200"/>
            <a:ext cx="15037982" cy="44577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3CFBC75-D3C5-9D67-C90F-16F596D203B5}"/>
              </a:ext>
            </a:extLst>
          </p:cNvPr>
          <p:cNvSpPr txBox="1"/>
          <p:nvPr/>
        </p:nvSpPr>
        <p:spPr>
          <a:xfrm>
            <a:off x="1228060" y="571500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Diseño de asistencia</a:t>
            </a:r>
            <a:endParaRPr lang="es-PE" sz="4000" dirty="0"/>
          </a:p>
        </p:txBody>
      </p:sp>
    </p:spTree>
    <p:extLst>
      <p:ext uri="{BB962C8B-B14F-4D97-AF65-F5344CB8AC3E}">
        <p14:creationId xmlns:p14="http://schemas.microsoft.com/office/powerpoint/2010/main" val="682153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EEF2CD27-6AB8-B918-89C7-3F437E124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t="2593" r="3859" b="1852"/>
          <a:stretch/>
        </p:blipFill>
        <p:spPr bwMode="auto">
          <a:xfrm>
            <a:off x="0" y="0"/>
            <a:ext cx="18288000" cy="10287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53989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49379" y="590550"/>
            <a:ext cx="3063141" cy="2995365"/>
            <a:chOff x="0" y="0"/>
            <a:chExt cx="415596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5596" cy="406400"/>
            </a:xfrm>
            <a:custGeom>
              <a:avLst/>
              <a:gdLst/>
              <a:ahLst/>
              <a:cxnLst/>
              <a:rect l="l" t="t" r="r" b="b"/>
              <a:pathLst>
                <a:path w="415596" h="406400">
                  <a:moveTo>
                    <a:pt x="212396" y="0"/>
                  </a:moveTo>
                  <a:cubicBezTo>
                    <a:pt x="324620" y="0"/>
                    <a:pt x="415596" y="90976"/>
                    <a:pt x="415596" y="203200"/>
                  </a:cubicBezTo>
                  <a:cubicBezTo>
                    <a:pt x="415596" y="315424"/>
                    <a:pt x="324620" y="406400"/>
                    <a:pt x="21239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DDA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559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962988" y="-962988"/>
            <a:ext cx="3983376" cy="398337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46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78253" y="-519233"/>
            <a:ext cx="3013905" cy="301390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921613" y="-514599"/>
            <a:ext cx="12065613" cy="1105149"/>
            <a:chOff x="0" y="0"/>
            <a:chExt cx="4436926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36926" cy="406400"/>
            </a:xfrm>
            <a:custGeom>
              <a:avLst/>
              <a:gdLst/>
              <a:ahLst/>
              <a:cxnLst/>
              <a:rect l="l" t="t" r="r" b="b"/>
              <a:pathLst>
                <a:path w="4436926" h="406400">
                  <a:moveTo>
                    <a:pt x="4233726" y="0"/>
                  </a:moveTo>
                  <a:cubicBezTo>
                    <a:pt x="4345950" y="0"/>
                    <a:pt x="4436926" y="90976"/>
                    <a:pt x="4436926" y="203200"/>
                  </a:cubicBezTo>
                  <a:cubicBezTo>
                    <a:pt x="4436926" y="315424"/>
                    <a:pt x="4345950" y="406400"/>
                    <a:pt x="423372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43692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267612" y="7266612"/>
            <a:ext cx="3983376" cy="398337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46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752347" y="7751347"/>
            <a:ext cx="3013905" cy="301390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144000" y="9696325"/>
            <a:ext cx="11864697" cy="1105149"/>
            <a:chOff x="0" y="0"/>
            <a:chExt cx="4363042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63043" cy="406400"/>
            </a:xfrm>
            <a:custGeom>
              <a:avLst/>
              <a:gdLst/>
              <a:ahLst/>
              <a:cxnLst/>
              <a:rect l="l" t="t" r="r" b="b"/>
              <a:pathLst>
                <a:path w="4363043" h="406400">
                  <a:moveTo>
                    <a:pt x="4159843" y="0"/>
                  </a:moveTo>
                  <a:cubicBezTo>
                    <a:pt x="4272067" y="0"/>
                    <a:pt x="4363043" y="90976"/>
                    <a:pt x="4363043" y="203200"/>
                  </a:cubicBezTo>
                  <a:cubicBezTo>
                    <a:pt x="4363043" y="315424"/>
                    <a:pt x="4272067" y="406400"/>
                    <a:pt x="41598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363042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020388" y="2460457"/>
            <a:ext cx="8885312" cy="1418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78"/>
              </a:lnSpc>
            </a:pPr>
            <a:r>
              <a:rPr lang="en-US" sz="9976" spc="-199">
                <a:solidFill>
                  <a:srgbClr val="D0A933"/>
                </a:solidFill>
                <a:latin typeface="ITC Benguiat"/>
                <a:ea typeface="ITC Benguiat"/>
                <a:cs typeface="ITC Benguiat"/>
                <a:sym typeface="ITC Benguiat"/>
              </a:rPr>
              <a:t>INTEGRANTES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20666" y="4054768"/>
            <a:ext cx="9944695" cy="550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Santander Alcarraz Axel Jesús – U21322494</a:t>
            </a:r>
          </a:p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Ochoa Alarcón Gerson David – U22231012</a:t>
            </a:r>
          </a:p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Cocha Parrilla Lucas David – U22208231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B6DA4DA9-3FD4-5CF7-8989-86C7574FBABB}"/>
              </a:ext>
            </a:extLst>
          </p:cNvPr>
          <p:cNvSpPr txBox="1"/>
          <p:nvPr/>
        </p:nvSpPr>
        <p:spPr>
          <a:xfrm>
            <a:off x="381000" y="9747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Diagrama Flujo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D6E538D0-D391-03F8-5559-2DB02D8E8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33501"/>
            <a:ext cx="17983200" cy="894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2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19FCB97-5E4D-9C9A-25DA-5D9F31FB113D}"/>
              </a:ext>
            </a:extLst>
          </p:cNvPr>
          <p:cNvSpPr txBox="1"/>
          <p:nvPr/>
        </p:nvSpPr>
        <p:spPr>
          <a:xfrm>
            <a:off x="381000" y="9747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Prototipos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0B3FBDD-2968-0C1A-CE94-E9D0E5D72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781300"/>
            <a:ext cx="8915400" cy="71628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6003A1E-4D2D-276E-04EF-DFEE956C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2781300"/>
            <a:ext cx="8305800" cy="71628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E743FDC-3050-11D9-93DC-A3C02F565263}"/>
              </a:ext>
            </a:extLst>
          </p:cNvPr>
          <p:cNvSpPr txBox="1"/>
          <p:nvPr/>
        </p:nvSpPr>
        <p:spPr>
          <a:xfrm>
            <a:off x="381000" y="18669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Bono prototipo 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A2A5D07-C517-D356-0F47-18B6AAD54EC9}"/>
              </a:ext>
            </a:extLst>
          </p:cNvPr>
          <p:cNvSpPr txBox="1"/>
          <p:nvPr/>
        </p:nvSpPr>
        <p:spPr>
          <a:xfrm>
            <a:off x="9639300" y="1727315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Bono prototipo 2</a:t>
            </a:r>
          </a:p>
        </p:txBody>
      </p:sp>
    </p:spTree>
    <p:extLst>
      <p:ext uri="{BB962C8B-B14F-4D97-AF65-F5344CB8AC3E}">
        <p14:creationId xmlns:p14="http://schemas.microsoft.com/office/powerpoint/2010/main" val="576827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2F943DE-0450-93A6-DD00-F1B110C50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95500"/>
            <a:ext cx="8839200" cy="76962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EFD48C4-90E3-8078-D411-80A1A9AE0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2095500"/>
            <a:ext cx="7924800" cy="76962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C1103C-53B5-BE6B-A018-B38AEE5A264D}"/>
              </a:ext>
            </a:extLst>
          </p:cNvPr>
          <p:cNvSpPr txBox="1"/>
          <p:nvPr/>
        </p:nvSpPr>
        <p:spPr>
          <a:xfrm>
            <a:off x="636181" y="12573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Periodo alter 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0B450B0-BEF7-8B9E-B024-AD464D105FD1}"/>
              </a:ext>
            </a:extLst>
          </p:cNvPr>
          <p:cNvSpPr txBox="1"/>
          <p:nvPr/>
        </p:nvSpPr>
        <p:spPr>
          <a:xfrm>
            <a:off x="9785498" y="12573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Periodo alter 2</a:t>
            </a:r>
          </a:p>
        </p:txBody>
      </p:sp>
    </p:spTree>
    <p:extLst>
      <p:ext uri="{BB962C8B-B14F-4D97-AF65-F5344CB8AC3E}">
        <p14:creationId xmlns:p14="http://schemas.microsoft.com/office/powerpoint/2010/main" val="449828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553E6B-334E-15DF-E6AD-5BFDD0697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8" y="2335618"/>
            <a:ext cx="7086601" cy="616068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22CB1A1-0BDE-583F-6518-580D6B76B55E}"/>
              </a:ext>
            </a:extLst>
          </p:cNvPr>
          <p:cNvSpPr txBox="1"/>
          <p:nvPr/>
        </p:nvSpPr>
        <p:spPr>
          <a:xfrm>
            <a:off x="762000" y="549414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DCUs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5F1AA1F-29B7-4453-94E4-5FE71F2C2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1" y="2335619"/>
            <a:ext cx="7086601" cy="616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9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7911A41-E054-39B9-FEBB-755568C6F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1" y="2324100"/>
            <a:ext cx="6705600" cy="54864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680DDC6-67F1-FFCD-8E24-89F5E6212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933700"/>
            <a:ext cx="7696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40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B79A98-F289-341D-85ED-E1C091243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00"/>
            <a:ext cx="18287999" cy="742949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CAF91BA-7BB9-0D40-10EC-73C5485AA92C}"/>
              </a:ext>
            </a:extLst>
          </p:cNvPr>
          <p:cNvSpPr txBox="1"/>
          <p:nvPr/>
        </p:nvSpPr>
        <p:spPr>
          <a:xfrm>
            <a:off x="762000" y="549414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Versiones finales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4B9E6AE-A4AC-A97A-072E-3BE9AAC3C968}"/>
              </a:ext>
            </a:extLst>
          </p:cNvPr>
          <p:cNvSpPr txBox="1"/>
          <p:nvPr/>
        </p:nvSpPr>
        <p:spPr>
          <a:xfrm>
            <a:off x="304800" y="1943100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Registro de empleados</a:t>
            </a:r>
          </a:p>
        </p:txBody>
      </p:sp>
    </p:spTree>
    <p:extLst>
      <p:ext uri="{BB962C8B-B14F-4D97-AF65-F5344CB8AC3E}">
        <p14:creationId xmlns:p14="http://schemas.microsoft.com/office/powerpoint/2010/main" val="2662323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CB4B784-2529-B68A-D75B-72822FDE0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33500"/>
            <a:ext cx="17678400" cy="8763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F7745D2-E3D7-C319-786F-F27C799009EB}"/>
              </a:ext>
            </a:extLst>
          </p:cNvPr>
          <p:cNvSpPr txBox="1"/>
          <p:nvPr/>
        </p:nvSpPr>
        <p:spPr>
          <a:xfrm>
            <a:off x="762000" y="549414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Hoja de asistencia</a:t>
            </a:r>
          </a:p>
        </p:txBody>
      </p:sp>
    </p:spTree>
    <p:extLst>
      <p:ext uri="{BB962C8B-B14F-4D97-AF65-F5344CB8AC3E}">
        <p14:creationId xmlns:p14="http://schemas.microsoft.com/office/powerpoint/2010/main" val="1763052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88BAAF0D-EDD4-7708-CCB7-DA66E2840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6899"/>
            <a:ext cx="18288000" cy="842010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C3C3C56-13D6-2E06-8A19-9F64E60819DC}"/>
              </a:ext>
            </a:extLst>
          </p:cNvPr>
          <p:cNvSpPr txBox="1"/>
          <p:nvPr/>
        </p:nvSpPr>
        <p:spPr>
          <a:xfrm>
            <a:off x="762000" y="1014233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Pagos</a:t>
            </a:r>
          </a:p>
        </p:txBody>
      </p:sp>
    </p:spTree>
    <p:extLst>
      <p:ext uri="{BB962C8B-B14F-4D97-AF65-F5344CB8AC3E}">
        <p14:creationId xmlns:p14="http://schemas.microsoft.com/office/powerpoint/2010/main" val="3031980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069852E-F88B-9D2B-B499-04B8AD76F014}"/>
              </a:ext>
            </a:extLst>
          </p:cNvPr>
          <p:cNvSpPr txBox="1"/>
          <p:nvPr/>
        </p:nvSpPr>
        <p:spPr>
          <a:xfrm>
            <a:off x="228600" y="4430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000" dirty="0"/>
              <a:t>anexo alternativa de solución flujo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8B8D3CC-DE2E-533F-3451-B278E0785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7633"/>
            <a:ext cx="18288000" cy="956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63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209947"/>
            <a:ext cx="16230600" cy="2995365"/>
            <a:chOff x="0" y="0"/>
            <a:chExt cx="2202108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02108" cy="406400"/>
            </a:xfrm>
            <a:custGeom>
              <a:avLst/>
              <a:gdLst/>
              <a:ahLst/>
              <a:cxnLst/>
              <a:rect l="l" t="t" r="r" b="b"/>
              <a:pathLst>
                <a:path w="2202108" h="406400">
                  <a:moveTo>
                    <a:pt x="1998908" y="0"/>
                  </a:moveTo>
                  <a:cubicBezTo>
                    <a:pt x="2111132" y="0"/>
                    <a:pt x="2202108" y="90976"/>
                    <a:pt x="2202108" y="203200"/>
                  </a:cubicBezTo>
                  <a:cubicBezTo>
                    <a:pt x="2202108" y="315424"/>
                    <a:pt x="2111132" y="406400"/>
                    <a:pt x="199890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DDA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021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99175" y="4123938"/>
            <a:ext cx="15089650" cy="1748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3"/>
              </a:lnSpc>
            </a:pPr>
            <a:r>
              <a:rPr lang="en-US" sz="15300">
                <a:solidFill>
                  <a:srgbClr val="542622"/>
                </a:solidFill>
                <a:latin typeface="Fredoka"/>
                <a:ea typeface="Fredoka"/>
                <a:cs typeface="Fredoka"/>
                <a:sym typeface="Fredoka"/>
              </a:rPr>
              <a:t>Gracias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5267612" y="-962988"/>
            <a:ext cx="3983376" cy="398337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46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962988" y="7266612"/>
            <a:ext cx="3983376" cy="398337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46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752347" y="-519233"/>
            <a:ext cx="3013905" cy="301390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478253" y="7751347"/>
            <a:ext cx="3013905" cy="301390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44000" y="-514599"/>
            <a:ext cx="12065613" cy="1105149"/>
            <a:chOff x="0" y="0"/>
            <a:chExt cx="4436926" cy="406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36926" cy="406400"/>
            </a:xfrm>
            <a:custGeom>
              <a:avLst/>
              <a:gdLst/>
              <a:ahLst/>
              <a:cxnLst/>
              <a:rect l="l" t="t" r="r" b="b"/>
              <a:pathLst>
                <a:path w="4436926" h="406400">
                  <a:moveTo>
                    <a:pt x="4233726" y="0"/>
                  </a:moveTo>
                  <a:cubicBezTo>
                    <a:pt x="4345950" y="0"/>
                    <a:pt x="4436926" y="90976"/>
                    <a:pt x="4436926" y="203200"/>
                  </a:cubicBezTo>
                  <a:cubicBezTo>
                    <a:pt x="4436926" y="315424"/>
                    <a:pt x="4345950" y="406400"/>
                    <a:pt x="423372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43692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2720697" y="9696325"/>
            <a:ext cx="11864697" cy="1105149"/>
            <a:chOff x="0" y="0"/>
            <a:chExt cx="4363042" cy="406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363043" cy="406400"/>
            </a:xfrm>
            <a:custGeom>
              <a:avLst/>
              <a:gdLst/>
              <a:ahLst/>
              <a:cxnLst/>
              <a:rect l="l" t="t" r="r" b="b"/>
              <a:pathLst>
                <a:path w="4363043" h="406400">
                  <a:moveTo>
                    <a:pt x="4159843" y="0"/>
                  </a:moveTo>
                  <a:cubicBezTo>
                    <a:pt x="4272067" y="0"/>
                    <a:pt x="4363043" y="90976"/>
                    <a:pt x="4363043" y="203200"/>
                  </a:cubicBezTo>
                  <a:cubicBezTo>
                    <a:pt x="4363043" y="315424"/>
                    <a:pt x="4272067" y="406400"/>
                    <a:pt x="41598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363042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21670" y="876471"/>
            <a:ext cx="6752787" cy="8532944"/>
            <a:chOff x="0" y="0"/>
            <a:chExt cx="643232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3232" cy="812800"/>
            </a:xfrm>
            <a:custGeom>
              <a:avLst/>
              <a:gdLst/>
              <a:ahLst/>
              <a:cxnLst/>
              <a:rect l="l" t="t" r="r" b="b"/>
              <a:pathLst>
                <a:path w="643232" h="812800">
                  <a:moveTo>
                    <a:pt x="321616" y="0"/>
                  </a:moveTo>
                  <a:cubicBezTo>
                    <a:pt x="143992" y="0"/>
                    <a:pt x="0" y="181951"/>
                    <a:pt x="0" y="406400"/>
                  </a:cubicBezTo>
                  <a:cubicBezTo>
                    <a:pt x="0" y="630849"/>
                    <a:pt x="143992" y="812800"/>
                    <a:pt x="321616" y="812800"/>
                  </a:cubicBezTo>
                  <a:cubicBezTo>
                    <a:pt x="499240" y="812800"/>
                    <a:pt x="643232" y="630849"/>
                    <a:pt x="643232" y="406400"/>
                  </a:cubicBezTo>
                  <a:cubicBezTo>
                    <a:pt x="643232" y="181951"/>
                    <a:pt x="499240" y="0"/>
                    <a:pt x="321616" y="0"/>
                  </a:cubicBezTo>
                  <a:close/>
                </a:path>
              </a:pathLst>
            </a:custGeom>
            <a:solidFill>
              <a:srgbClr val="FFDDA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60303" y="38100"/>
              <a:ext cx="522626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07890" y="8846996"/>
            <a:ext cx="8333133" cy="1440004"/>
            <a:chOff x="0" y="0"/>
            <a:chExt cx="2351789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51789" cy="406400"/>
            </a:xfrm>
            <a:custGeom>
              <a:avLst/>
              <a:gdLst/>
              <a:ahLst/>
              <a:cxnLst/>
              <a:rect l="l" t="t" r="r" b="b"/>
              <a:pathLst>
                <a:path w="2351789" h="406400">
                  <a:moveTo>
                    <a:pt x="2148589" y="0"/>
                  </a:moveTo>
                  <a:cubicBezTo>
                    <a:pt x="2260813" y="0"/>
                    <a:pt x="2351789" y="90976"/>
                    <a:pt x="2351789" y="203200"/>
                  </a:cubicBezTo>
                  <a:cubicBezTo>
                    <a:pt x="2351789" y="315424"/>
                    <a:pt x="2260813" y="406400"/>
                    <a:pt x="214858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6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35178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07324" y="771409"/>
            <a:ext cx="3621440" cy="667481"/>
            <a:chOff x="0" y="0"/>
            <a:chExt cx="2204936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04936" cy="406400"/>
            </a:xfrm>
            <a:custGeom>
              <a:avLst/>
              <a:gdLst/>
              <a:ahLst/>
              <a:cxnLst/>
              <a:rect l="l" t="t" r="r" b="b"/>
              <a:pathLst>
                <a:path w="2204936" h="406400">
                  <a:moveTo>
                    <a:pt x="2001736" y="0"/>
                  </a:moveTo>
                  <a:cubicBezTo>
                    <a:pt x="2113961" y="0"/>
                    <a:pt x="2204936" y="90976"/>
                    <a:pt x="2204936" y="203200"/>
                  </a:cubicBezTo>
                  <a:cubicBezTo>
                    <a:pt x="2204936" y="315424"/>
                    <a:pt x="2113961" y="406400"/>
                    <a:pt x="20017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20493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26800" y="0"/>
            <a:ext cx="6808334" cy="1105149"/>
            <a:chOff x="0" y="0"/>
            <a:chExt cx="250365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03650" cy="406400"/>
            </a:xfrm>
            <a:custGeom>
              <a:avLst/>
              <a:gdLst/>
              <a:ahLst/>
              <a:cxnLst/>
              <a:rect l="l" t="t" r="r" b="b"/>
              <a:pathLst>
                <a:path w="2503650" h="406400">
                  <a:moveTo>
                    <a:pt x="2300450" y="0"/>
                  </a:moveTo>
                  <a:cubicBezTo>
                    <a:pt x="2412674" y="0"/>
                    <a:pt x="2503650" y="90976"/>
                    <a:pt x="2503650" y="203200"/>
                  </a:cubicBezTo>
                  <a:cubicBezTo>
                    <a:pt x="2503650" y="315424"/>
                    <a:pt x="2412674" y="406400"/>
                    <a:pt x="23004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50365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371552" y="2916388"/>
            <a:ext cx="4253023" cy="4114800"/>
          </a:xfrm>
          <a:custGeom>
            <a:avLst/>
            <a:gdLst/>
            <a:ahLst/>
            <a:cxnLst/>
            <a:rect l="l" t="t" r="r" b="b"/>
            <a:pathLst>
              <a:path w="4253023" h="4114800">
                <a:moveTo>
                  <a:pt x="0" y="0"/>
                </a:moveTo>
                <a:lnTo>
                  <a:pt x="4253023" y="0"/>
                </a:lnTo>
                <a:lnTo>
                  <a:pt x="4253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86264" y="2821138"/>
            <a:ext cx="10998012" cy="6145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6"/>
              </a:lnSpc>
            </a:pPr>
            <a:r>
              <a:rPr lang="en-US" sz="2876" spc="57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La Clínica Dental Cabes enfrenta desafíos en la gestión de planilla y control de asistencia del personal médico, debido a la falta de un sistema automatizado que permita llevar un registro preciso de las horas trabajadas y los pagos. Esta situación genera errores, inconsistencias y falta de transparencia. Como respuesta, se implementa el sistema Dentalogic, una solución tecnológica diseñada para automatizar estos procesos, optimizar los recursos humanos y administrativos, y asegurar la puntualidad y claridad en los pagos. Este proyecto no solo resuelve los problemas actuales, sino que también sienta las bases para una gestión más eficiente y en constante mejora a futuro.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695496"/>
            <a:ext cx="8866564" cy="169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542622"/>
                </a:solidFill>
                <a:latin typeface="Fredoka"/>
                <a:ea typeface="Fredoka"/>
                <a:cs typeface="Fredoka"/>
                <a:sym typeface="Fredoka"/>
              </a:rPr>
              <a:t>Introducción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36999" y="876471"/>
            <a:ext cx="8532944" cy="85329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DA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919729" y="830201"/>
            <a:ext cx="4112054" cy="667481"/>
            <a:chOff x="0" y="0"/>
            <a:chExt cx="250365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03650" cy="406400"/>
            </a:xfrm>
            <a:custGeom>
              <a:avLst/>
              <a:gdLst/>
              <a:ahLst/>
              <a:cxnLst/>
              <a:rect l="l" t="t" r="r" b="b"/>
              <a:pathLst>
                <a:path w="2503650" h="406400">
                  <a:moveTo>
                    <a:pt x="2300450" y="0"/>
                  </a:moveTo>
                  <a:cubicBezTo>
                    <a:pt x="2412674" y="0"/>
                    <a:pt x="2503650" y="90976"/>
                    <a:pt x="2503650" y="203200"/>
                  </a:cubicBezTo>
                  <a:cubicBezTo>
                    <a:pt x="2503650" y="315424"/>
                    <a:pt x="2412674" y="406400"/>
                    <a:pt x="23004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6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50365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555466" y="-46503"/>
            <a:ext cx="6808334" cy="1105149"/>
            <a:chOff x="0" y="0"/>
            <a:chExt cx="250365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03650" cy="406400"/>
            </a:xfrm>
            <a:custGeom>
              <a:avLst/>
              <a:gdLst/>
              <a:ahLst/>
              <a:cxnLst/>
              <a:rect l="l" t="t" r="r" b="b"/>
              <a:pathLst>
                <a:path w="2503650" h="406400">
                  <a:moveTo>
                    <a:pt x="2300450" y="0"/>
                  </a:moveTo>
                  <a:cubicBezTo>
                    <a:pt x="2412674" y="0"/>
                    <a:pt x="2503650" y="90976"/>
                    <a:pt x="2503650" y="203200"/>
                  </a:cubicBezTo>
                  <a:cubicBezTo>
                    <a:pt x="2503650" y="315424"/>
                    <a:pt x="2412674" y="406400"/>
                    <a:pt x="23004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50365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884839" y="8713359"/>
            <a:ext cx="4112054" cy="667481"/>
            <a:chOff x="0" y="0"/>
            <a:chExt cx="250365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03650" cy="406400"/>
            </a:xfrm>
            <a:custGeom>
              <a:avLst/>
              <a:gdLst/>
              <a:ahLst/>
              <a:cxnLst/>
              <a:rect l="l" t="t" r="r" b="b"/>
              <a:pathLst>
                <a:path w="2503650" h="406400">
                  <a:moveTo>
                    <a:pt x="2300450" y="0"/>
                  </a:moveTo>
                  <a:cubicBezTo>
                    <a:pt x="2412674" y="0"/>
                    <a:pt x="2503650" y="90976"/>
                    <a:pt x="2503650" y="203200"/>
                  </a:cubicBezTo>
                  <a:cubicBezTo>
                    <a:pt x="2503650" y="315424"/>
                    <a:pt x="2412674" y="406400"/>
                    <a:pt x="23004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6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50365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830436" y="9181851"/>
            <a:ext cx="6808334" cy="1105149"/>
            <a:chOff x="0" y="0"/>
            <a:chExt cx="250365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03650" cy="406400"/>
            </a:xfrm>
            <a:custGeom>
              <a:avLst/>
              <a:gdLst/>
              <a:ahLst/>
              <a:cxnLst/>
              <a:rect l="l" t="t" r="r" b="b"/>
              <a:pathLst>
                <a:path w="2503650" h="406400">
                  <a:moveTo>
                    <a:pt x="2300450" y="0"/>
                  </a:moveTo>
                  <a:cubicBezTo>
                    <a:pt x="2412674" y="0"/>
                    <a:pt x="2503650" y="90976"/>
                    <a:pt x="2503650" y="203200"/>
                  </a:cubicBezTo>
                  <a:cubicBezTo>
                    <a:pt x="2503650" y="315424"/>
                    <a:pt x="2412674" y="406400"/>
                    <a:pt x="23004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50365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476250" y="2407227"/>
            <a:ext cx="6815445" cy="5477271"/>
          </a:xfrm>
          <a:custGeom>
            <a:avLst/>
            <a:gdLst/>
            <a:ahLst/>
            <a:cxnLst/>
            <a:rect l="l" t="t" r="r" b="b"/>
            <a:pathLst>
              <a:path w="6815445" h="5477271">
                <a:moveTo>
                  <a:pt x="0" y="0"/>
                </a:moveTo>
                <a:lnTo>
                  <a:pt x="6815445" y="0"/>
                </a:lnTo>
                <a:lnTo>
                  <a:pt x="6815445" y="5477271"/>
                </a:lnTo>
                <a:lnTo>
                  <a:pt x="0" y="5477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8392736" y="1357842"/>
            <a:ext cx="8866564" cy="169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542622"/>
                </a:solidFill>
                <a:latin typeface="Fredoka"/>
                <a:ea typeface="Fredoka"/>
                <a:cs typeface="Fredoka"/>
                <a:sym typeface="Fredoka"/>
              </a:rPr>
              <a:t>Misión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92736" y="3424906"/>
            <a:ext cx="8866564" cy="4459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5"/>
              </a:lnSpc>
            </a:pPr>
            <a:r>
              <a:rPr lang="en-US" sz="3817" spc="76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Brindar servicios odontológicos integrales de alta calidad, priorizando la salud, el bienestar y la satisfacción del paciente, mediante un equipo profesional ético, responsable y cálido, en un entorno seguro y tecnológicamente actualizado.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36999" y="876471"/>
            <a:ext cx="8532944" cy="85329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DA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919729" y="830201"/>
            <a:ext cx="4112054" cy="667481"/>
            <a:chOff x="0" y="0"/>
            <a:chExt cx="250365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03650" cy="406400"/>
            </a:xfrm>
            <a:custGeom>
              <a:avLst/>
              <a:gdLst/>
              <a:ahLst/>
              <a:cxnLst/>
              <a:rect l="l" t="t" r="r" b="b"/>
              <a:pathLst>
                <a:path w="2503650" h="406400">
                  <a:moveTo>
                    <a:pt x="2300450" y="0"/>
                  </a:moveTo>
                  <a:cubicBezTo>
                    <a:pt x="2412674" y="0"/>
                    <a:pt x="2503650" y="90976"/>
                    <a:pt x="2503650" y="203200"/>
                  </a:cubicBezTo>
                  <a:cubicBezTo>
                    <a:pt x="2503650" y="315424"/>
                    <a:pt x="2412674" y="406400"/>
                    <a:pt x="23004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6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50365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555466" y="-46503"/>
            <a:ext cx="6808334" cy="1105149"/>
            <a:chOff x="0" y="0"/>
            <a:chExt cx="250365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03650" cy="406400"/>
            </a:xfrm>
            <a:custGeom>
              <a:avLst/>
              <a:gdLst/>
              <a:ahLst/>
              <a:cxnLst/>
              <a:rect l="l" t="t" r="r" b="b"/>
              <a:pathLst>
                <a:path w="2503650" h="406400">
                  <a:moveTo>
                    <a:pt x="2300450" y="0"/>
                  </a:moveTo>
                  <a:cubicBezTo>
                    <a:pt x="2412674" y="0"/>
                    <a:pt x="2503650" y="90976"/>
                    <a:pt x="2503650" y="203200"/>
                  </a:cubicBezTo>
                  <a:cubicBezTo>
                    <a:pt x="2503650" y="315424"/>
                    <a:pt x="2412674" y="406400"/>
                    <a:pt x="23004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50365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884839" y="8713359"/>
            <a:ext cx="4112054" cy="667481"/>
            <a:chOff x="0" y="0"/>
            <a:chExt cx="250365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03650" cy="406400"/>
            </a:xfrm>
            <a:custGeom>
              <a:avLst/>
              <a:gdLst/>
              <a:ahLst/>
              <a:cxnLst/>
              <a:rect l="l" t="t" r="r" b="b"/>
              <a:pathLst>
                <a:path w="2503650" h="406400">
                  <a:moveTo>
                    <a:pt x="2300450" y="0"/>
                  </a:moveTo>
                  <a:cubicBezTo>
                    <a:pt x="2412674" y="0"/>
                    <a:pt x="2503650" y="90976"/>
                    <a:pt x="2503650" y="203200"/>
                  </a:cubicBezTo>
                  <a:cubicBezTo>
                    <a:pt x="2503650" y="315424"/>
                    <a:pt x="2412674" y="406400"/>
                    <a:pt x="23004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6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50365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830436" y="9181851"/>
            <a:ext cx="6808334" cy="1105149"/>
            <a:chOff x="0" y="0"/>
            <a:chExt cx="250365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03650" cy="406400"/>
            </a:xfrm>
            <a:custGeom>
              <a:avLst/>
              <a:gdLst/>
              <a:ahLst/>
              <a:cxnLst/>
              <a:rect l="l" t="t" r="r" b="b"/>
              <a:pathLst>
                <a:path w="2503650" h="406400">
                  <a:moveTo>
                    <a:pt x="2300450" y="0"/>
                  </a:moveTo>
                  <a:cubicBezTo>
                    <a:pt x="2412674" y="0"/>
                    <a:pt x="2503650" y="90976"/>
                    <a:pt x="2503650" y="203200"/>
                  </a:cubicBezTo>
                  <a:cubicBezTo>
                    <a:pt x="2503650" y="315424"/>
                    <a:pt x="2412674" y="406400"/>
                    <a:pt x="23004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50365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787852" y="2297642"/>
            <a:ext cx="5133537" cy="5144673"/>
          </a:xfrm>
          <a:custGeom>
            <a:avLst/>
            <a:gdLst/>
            <a:ahLst/>
            <a:cxnLst/>
            <a:rect l="l" t="t" r="r" b="b"/>
            <a:pathLst>
              <a:path w="5133537" h="5144673">
                <a:moveTo>
                  <a:pt x="0" y="0"/>
                </a:moveTo>
                <a:lnTo>
                  <a:pt x="5133537" y="0"/>
                </a:lnTo>
                <a:lnTo>
                  <a:pt x="5133537" y="5144673"/>
                </a:lnTo>
                <a:lnTo>
                  <a:pt x="0" y="5144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8392736" y="1357842"/>
            <a:ext cx="8866564" cy="169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542622"/>
                </a:solidFill>
                <a:latin typeface="Fredoka"/>
                <a:ea typeface="Fredoka"/>
                <a:cs typeface="Fredoka"/>
                <a:sym typeface="Fredoka"/>
              </a:rPr>
              <a:t>Visión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92736" y="3424906"/>
            <a:ext cx="8866564" cy="5023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4"/>
              </a:lnSpc>
            </a:pPr>
            <a:r>
              <a:rPr lang="en-US" sz="3676" spc="73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Ser líderes en el sector odontológico nacional para 2026, reconocidos por la excelencia, innovación, responsabilidad social y confianza de nuestros pacientes, con un equipo altamente calificado y una cultura de mejora continua.</a:t>
            </a:r>
          </a:p>
          <a:p>
            <a:pPr algn="just">
              <a:lnSpc>
                <a:spcPts val="5734"/>
              </a:lnSpc>
            </a:pPr>
            <a:endParaRPr lang="en-US" sz="3676" spc="73">
              <a:solidFill>
                <a:srgbClr val="000000"/>
              </a:solidFill>
              <a:latin typeface="Simonetta"/>
              <a:ea typeface="Simonetta"/>
              <a:cs typeface="Simonetta"/>
              <a:sym typeface="Simonett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258300"/>
            <a:ext cx="2056027" cy="667481"/>
            <a:chOff x="0" y="0"/>
            <a:chExt cx="1251825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1825" cy="406400"/>
            </a:xfrm>
            <a:custGeom>
              <a:avLst/>
              <a:gdLst/>
              <a:ahLst/>
              <a:cxnLst/>
              <a:rect l="l" t="t" r="r" b="b"/>
              <a:pathLst>
                <a:path w="1251825" h="406400">
                  <a:moveTo>
                    <a:pt x="1048625" y="0"/>
                  </a:moveTo>
                  <a:cubicBezTo>
                    <a:pt x="1160849" y="0"/>
                    <a:pt x="1251825" y="90976"/>
                    <a:pt x="1251825" y="203200"/>
                  </a:cubicBezTo>
                  <a:cubicBezTo>
                    <a:pt x="1251825" y="315424"/>
                    <a:pt x="1160849" y="406400"/>
                    <a:pt x="104862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182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80058" y="9258300"/>
            <a:ext cx="2056027" cy="667481"/>
            <a:chOff x="0" y="0"/>
            <a:chExt cx="125182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1825" cy="406400"/>
            </a:xfrm>
            <a:custGeom>
              <a:avLst/>
              <a:gdLst/>
              <a:ahLst/>
              <a:cxnLst/>
              <a:rect l="l" t="t" r="r" b="b"/>
              <a:pathLst>
                <a:path w="1251825" h="406400">
                  <a:moveTo>
                    <a:pt x="1048625" y="0"/>
                  </a:moveTo>
                  <a:cubicBezTo>
                    <a:pt x="1160849" y="0"/>
                    <a:pt x="1251825" y="90976"/>
                    <a:pt x="1251825" y="203200"/>
                  </a:cubicBezTo>
                  <a:cubicBezTo>
                    <a:pt x="1251825" y="315424"/>
                    <a:pt x="1160849" y="406400"/>
                    <a:pt x="104862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5182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31360" y="9258300"/>
            <a:ext cx="2056027" cy="667481"/>
            <a:chOff x="0" y="0"/>
            <a:chExt cx="1251825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1825" cy="406400"/>
            </a:xfrm>
            <a:custGeom>
              <a:avLst/>
              <a:gdLst/>
              <a:ahLst/>
              <a:cxnLst/>
              <a:rect l="l" t="t" r="r" b="b"/>
              <a:pathLst>
                <a:path w="1251825" h="406400">
                  <a:moveTo>
                    <a:pt x="1048625" y="0"/>
                  </a:moveTo>
                  <a:cubicBezTo>
                    <a:pt x="1160849" y="0"/>
                    <a:pt x="1251825" y="90976"/>
                    <a:pt x="1251825" y="203200"/>
                  </a:cubicBezTo>
                  <a:cubicBezTo>
                    <a:pt x="1251825" y="315424"/>
                    <a:pt x="1160849" y="406400"/>
                    <a:pt x="104862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5182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82662" y="9258300"/>
            <a:ext cx="2056027" cy="667481"/>
            <a:chOff x="0" y="0"/>
            <a:chExt cx="1251825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1825" cy="406400"/>
            </a:xfrm>
            <a:custGeom>
              <a:avLst/>
              <a:gdLst/>
              <a:ahLst/>
              <a:cxnLst/>
              <a:rect l="l" t="t" r="r" b="b"/>
              <a:pathLst>
                <a:path w="1251825" h="406400">
                  <a:moveTo>
                    <a:pt x="1048625" y="0"/>
                  </a:moveTo>
                  <a:cubicBezTo>
                    <a:pt x="1160849" y="0"/>
                    <a:pt x="1251825" y="90976"/>
                    <a:pt x="1251825" y="203200"/>
                  </a:cubicBezTo>
                  <a:cubicBezTo>
                    <a:pt x="1251825" y="315424"/>
                    <a:pt x="1160849" y="406400"/>
                    <a:pt x="104862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5182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433964" y="9258300"/>
            <a:ext cx="2056027" cy="667481"/>
            <a:chOff x="0" y="0"/>
            <a:chExt cx="1251825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51825" cy="406400"/>
            </a:xfrm>
            <a:custGeom>
              <a:avLst/>
              <a:gdLst/>
              <a:ahLst/>
              <a:cxnLst/>
              <a:rect l="l" t="t" r="r" b="b"/>
              <a:pathLst>
                <a:path w="1251825" h="406400">
                  <a:moveTo>
                    <a:pt x="1048625" y="0"/>
                  </a:moveTo>
                  <a:cubicBezTo>
                    <a:pt x="1160849" y="0"/>
                    <a:pt x="1251825" y="90976"/>
                    <a:pt x="1251825" y="203200"/>
                  </a:cubicBezTo>
                  <a:cubicBezTo>
                    <a:pt x="1251825" y="315424"/>
                    <a:pt x="1160849" y="406400"/>
                    <a:pt x="104862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25182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785266" y="9258300"/>
            <a:ext cx="2056027" cy="667481"/>
            <a:chOff x="0" y="0"/>
            <a:chExt cx="1251825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51825" cy="406400"/>
            </a:xfrm>
            <a:custGeom>
              <a:avLst/>
              <a:gdLst/>
              <a:ahLst/>
              <a:cxnLst/>
              <a:rect l="l" t="t" r="r" b="b"/>
              <a:pathLst>
                <a:path w="1251825" h="406400">
                  <a:moveTo>
                    <a:pt x="1048625" y="0"/>
                  </a:moveTo>
                  <a:cubicBezTo>
                    <a:pt x="1160849" y="0"/>
                    <a:pt x="1251825" y="90976"/>
                    <a:pt x="1251825" y="203200"/>
                  </a:cubicBezTo>
                  <a:cubicBezTo>
                    <a:pt x="1251825" y="315424"/>
                    <a:pt x="1160849" y="406400"/>
                    <a:pt x="104862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25182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136568" y="9258300"/>
            <a:ext cx="2056027" cy="667481"/>
            <a:chOff x="0" y="0"/>
            <a:chExt cx="1251825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51825" cy="406400"/>
            </a:xfrm>
            <a:custGeom>
              <a:avLst/>
              <a:gdLst/>
              <a:ahLst/>
              <a:cxnLst/>
              <a:rect l="l" t="t" r="r" b="b"/>
              <a:pathLst>
                <a:path w="1251825" h="406400">
                  <a:moveTo>
                    <a:pt x="1048625" y="0"/>
                  </a:moveTo>
                  <a:cubicBezTo>
                    <a:pt x="1160849" y="0"/>
                    <a:pt x="1251825" y="90976"/>
                    <a:pt x="1251825" y="203200"/>
                  </a:cubicBezTo>
                  <a:cubicBezTo>
                    <a:pt x="1251825" y="315424"/>
                    <a:pt x="1160849" y="406400"/>
                    <a:pt x="104862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25182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487870" y="9258300"/>
            <a:ext cx="2056027" cy="667481"/>
            <a:chOff x="0" y="0"/>
            <a:chExt cx="1251825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51825" cy="406400"/>
            </a:xfrm>
            <a:custGeom>
              <a:avLst/>
              <a:gdLst/>
              <a:ahLst/>
              <a:cxnLst/>
              <a:rect l="l" t="t" r="r" b="b"/>
              <a:pathLst>
                <a:path w="1251825" h="406400">
                  <a:moveTo>
                    <a:pt x="1048625" y="0"/>
                  </a:moveTo>
                  <a:cubicBezTo>
                    <a:pt x="1160849" y="0"/>
                    <a:pt x="1251825" y="90976"/>
                    <a:pt x="1251825" y="203200"/>
                  </a:cubicBezTo>
                  <a:cubicBezTo>
                    <a:pt x="1251825" y="315424"/>
                    <a:pt x="1160849" y="406400"/>
                    <a:pt x="104862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25182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1322602" y="9258300"/>
            <a:ext cx="2056027" cy="667481"/>
            <a:chOff x="0" y="0"/>
            <a:chExt cx="1251825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51825" cy="406400"/>
            </a:xfrm>
            <a:custGeom>
              <a:avLst/>
              <a:gdLst/>
              <a:ahLst/>
              <a:cxnLst/>
              <a:rect l="l" t="t" r="r" b="b"/>
              <a:pathLst>
                <a:path w="1251825" h="406400">
                  <a:moveTo>
                    <a:pt x="1048625" y="0"/>
                  </a:moveTo>
                  <a:cubicBezTo>
                    <a:pt x="1160849" y="0"/>
                    <a:pt x="1251825" y="90976"/>
                    <a:pt x="1251825" y="203200"/>
                  </a:cubicBezTo>
                  <a:cubicBezTo>
                    <a:pt x="1251825" y="315424"/>
                    <a:pt x="1160849" y="406400"/>
                    <a:pt x="104862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25182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317438" y="3054919"/>
            <a:ext cx="5268088" cy="5396249"/>
          </a:xfrm>
          <a:custGeom>
            <a:avLst/>
            <a:gdLst/>
            <a:ahLst/>
            <a:cxnLst/>
            <a:rect l="l" t="t" r="r" b="b"/>
            <a:pathLst>
              <a:path w="5268088" h="5396249">
                <a:moveTo>
                  <a:pt x="0" y="0"/>
                </a:moveTo>
                <a:lnTo>
                  <a:pt x="5268088" y="0"/>
                </a:lnTo>
                <a:lnTo>
                  <a:pt x="5268088" y="5396249"/>
                </a:lnTo>
                <a:lnTo>
                  <a:pt x="0" y="5396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7056499" y="547529"/>
            <a:ext cx="8080070" cy="169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542622"/>
                </a:solidFill>
                <a:latin typeface="Fredoka"/>
                <a:ea typeface="Fredoka"/>
                <a:cs typeface="Fredoka"/>
                <a:sym typeface="Fredoka"/>
              </a:rPr>
              <a:t>Problema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759374" y="2532782"/>
            <a:ext cx="9978510" cy="6470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4"/>
              </a:lnSpc>
            </a:pPr>
            <a:r>
              <a:rPr lang="en-US" sz="3676" spc="73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Presenta dificultades en la administración de recursos humanos y la gestión de planilla, porque aun no se cuenta con un sistema automatizado para registrar de manera eficiente las horas de trabajo ,lo que genera inconsistencia en los pagos ,genera retraso y errores en la información financiera. Que produce grandes perdidas económicas en la empresa y la no transparencia en los pagos.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76874" y="924876"/>
            <a:ext cx="8532944" cy="85329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DA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58541" y="830201"/>
            <a:ext cx="4112054" cy="667481"/>
            <a:chOff x="0" y="0"/>
            <a:chExt cx="250365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03650" cy="406400"/>
            </a:xfrm>
            <a:custGeom>
              <a:avLst/>
              <a:gdLst/>
              <a:ahLst/>
              <a:cxnLst/>
              <a:rect l="l" t="t" r="r" b="b"/>
              <a:pathLst>
                <a:path w="2503650" h="406400">
                  <a:moveTo>
                    <a:pt x="2300450" y="0"/>
                  </a:moveTo>
                  <a:cubicBezTo>
                    <a:pt x="2412674" y="0"/>
                    <a:pt x="2503650" y="90976"/>
                    <a:pt x="2503650" y="203200"/>
                  </a:cubicBezTo>
                  <a:cubicBezTo>
                    <a:pt x="2503650" y="315424"/>
                    <a:pt x="2412674" y="406400"/>
                    <a:pt x="23004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6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50365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710220" y="-46503"/>
            <a:ext cx="6808334" cy="1105149"/>
            <a:chOff x="0" y="0"/>
            <a:chExt cx="250365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03650" cy="406400"/>
            </a:xfrm>
            <a:custGeom>
              <a:avLst/>
              <a:gdLst/>
              <a:ahLst/>
              <a:cxnLst/>
              <a:rect l="l" t="t" r="r" b="b"/>
              <a:pathLst>
                <a:path w="2503650" h="406400">
                  <a:moveTo>
                    <a:pt x="2300450" y="0"/>
                  </a:moveTo>
                  <a:cubicBezTo>
                    <a:pt x="2412674" y="0"/>
                    <a:pt x="2503650" y="90976"/>
                    <a:pt x="2503650" y="203200"/>
                  </a:cubicBezTo>
                  <a:cubicBezTo>
                    <a:pt x="2503650" y="315424"/>
                    <a:pt x="2412674" y="406400"/>
                    <a:pt x="23004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50365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779449" y="8713359"/>
            <a:ext cx="4112054" cy="667481"/>
            <a:chOff x="0" y="0"/>
            <a:chExt cx="250365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03650" cy="406400"/>
            </a:xfrm>
            <a:custGeom>
              <a:avLst/>
              <a:gdLst/>
              <a:ahLst/>
              <a:cxnLst/>
              <a:rect l="l" t="t" r="r" b="b"/>
              <a:pathLst>
                <a:path w="2503650" h="406400">
                  <a:moveTo>
                    <a:pt x="2300450" y="0"/>
                  </a:moveTo>
                  <a:cubicBezTo>
                    <a:pt x="2412674" y="0"/>
                    <a:pt x="2503650" y="90976"/>
                    <a:pt x="2503650" y="203200"/>
                  </a:cubicBezTo>
                  <a:cubicBezTo>
                    <a:pt x="2503650" y="315424"/>
                    <a:pt x="2412674" y="406400"/>
                    <a:pt x="23004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6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50365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127589" y="9181851"/>
            <a:ext cx="6808334" cy="1105149"/>
            <a:chOff x="0" y="0"/>
            <a:chExt cx="250365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03650" cy="406400"/>
            </a:xfrm>
            <a:custGeom>
              <a:avLst/>
              <a:gdLst/>
              <a:ahLst/>
              <a:cxnLst/>
              <a:rect l="l" t="t" r="r" b="b"/>
              <a:pathLst>
                <a:path w="2503650" h="406400">
                  <a:moveTo>
                    <a:pt x="2300450" y="0"/>
                  </a:moveTo>
                  <a:cubicBezTo>
                    <a:pt x="2412674" y="0"/>
                    <a:pt x="2503650" y="90976"/>
                    <a:pt x="2503650" y="203200"/>
                  </a:cubicBezTo>
                  <a:cubicBezTo>
                    <a:pt x="2503650" y="315424"/>
                    <a:pt x="2412674" y="406400"/>
                    <a:pt x="23004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50365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1795024" y="2543142"/>
            <a:ext cx="6314335" cy="5200716"/>
          </a:xfrm>
          <a:custGeom>
            <a:avLst/>
            <a:gdLst/>
            <a:ahLst/>
            <a:cxnLst/>
            <a:rect l="l" t="t" r="r" b="b"/>
            <a:pathLst>
              <a:path w="6314335" h="5200716">
                <a:moveTo>
                  <a:pt x="0" y="0"/>
                </a:moveTo>
                <a:lnTo>
                  <a:pt x="6314336" y="0"/>
                </a:lnTo>
                <a:lnTo>
                  <a:pt x="6314336" y="5200716"/>
                </a:lnTo>
                <a:lnTo>
                  <a:pt x="0" y="52007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28700" y="78455"/>
            <a:ext cx="8866564" cy="3470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542622"/>
                </a:solidFill>
                <a:latin typeface="Fredoka"/>
                <a:ea typeface="Fredoka"/>
                <a:cs typeface="Fredoka"/>
                <a:sym typeface="Fredoka"/>
              </a:rPr>
              <a:t>Objetivos Generales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56009" y="3897438"/>
            <a:ext cx="8265165" cy="429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4"/>
              </a:lnSpc>
            </a:pPr>
            <a:r>
              <a:rPr lang="en-US" sz="3676" spc="73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Optimizar los procesos mediante el desarrollo y implementación del sistema dentalogic en la clínica dental Cabes. Que se automatice la administración de recursos humanos y el control de asistencia y pagos del personal medico.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60279" y="2029554"/>
            <a:ext cx="7473752" cy="6610730"/>
            <a:chOff x="0" y="0"/>
            <a:chExt cx="91891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8910" cy="812800"/>
            </a:xfrm>
            <a:custGeom>
              <a:avLst/>
              <a:gdLst/>
              <a:ahLst/>
              <a:cxnLst/>
              <a:rect l="l" t="t" r="r" b="b"/>
              <a:pathLst>
                <a:path w="918910" h="812800">
                  <a:moveTo>
                    <a:pt x="459455" y="0"/>
                  </a:moveTo>
                  <a:cubicBezTo>
                    <a:pt x="205705" y="0"/>
                    <a:pt x="0" y="181951"/>
                    <a:pt x="0" y="406400"/>
                  </a:cubicBezTo>
                  <a:cubicBezTo>
                    <a:pt x="0" y="630849"/>
                    <a:pt x="205705" y="812800"/>
                    <a:pt x="459455" y="812800"/>
                  </a:cubicBezTo>
                  <a:cubicBezTo>
                    <a:pt x="713205" y="812800"/>
                    <a:pt x="918910" y="630849"/>
                    <a:pt x="918910" y="406400"/>
                  </a:cubicBezTo>
                  <a:cubicBezTo>
                    <a:pt x="918910" y="181951"/>
                    <a:pt x="713205" y="0"/>
                    <a:pt x="459455" y="0"/>
                  </a:cubicBezTo>
                  <a:close/>
                </a:path>
              </a:pathLst>
            </a:custGeom>
            <a:solidFill>
              <a:srgbClr val="FFDDA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86148" y="38100"/>
              <a:ext cx="746614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920136" y="3661580"/>
            <a:ext cx="6339164" cy="3366202"/>
          </a:xfrm>
          <a:custGeom>
            <a:avLst/>
            <a:gdLst/>
            <a:ahLst/>
            <a:cxnLst/>
            <a:rect l="l" t="t" r="r" b="b"/>
            <a:pathLst>
              <a:path w="6339164" h="3366202">
                <a:moveTo>
                  <a:pt x="0" y="0"/>
                </a:moveTo>
                <a:lnTo>
                  <a:pt x="6339164" y="0"/>
                </a:lnTo>
                <a:lnTo>
                  <a:pt x="6339164" y="3366202"/>
                </a:lnTo>
                <a:lnTo>
                  <a:pt x="0" y="3366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739" r="-659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45396" y="87980"/>
            <a:ext cx="8115300" cy="3182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13"/>
              </a:lnSpc>
            </a:pPr>
            <a:r>
              <a:rPr lang="en-US" sz="9152">
                <a:solidFill>
                  <a:srgbClr val="542622"/>
                </a:solidFill>
                <a:latin typeface="Fredoka"/>
                <a:ea typeface="Fredoka"/>
                <a:cs typeface="Fredoka"/>
                <a:sym typeface="Fredoka"/>
              </a:rPr>
              <a:t>Objetivos especificos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5396" y="3406777"/>
            <a:ext cx="8805065" cy="71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59"/>
              </a:lnSpc>
            </a:pPr>
            <a:r>
              <a:rPr lang="en-US" sz="3307" spc="66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-Diseñar una interfaz de usuario intuitiva para facilitar su uso y reducir el tiempo de capacitación necesario.</a:t>
            </a:r>
          </a:p>
          <a:p>
            <a:pPr algn="just">
              <a:lnSpc>
                <a:spcPts val="5159"/>
              </a:lnSpc>
            </a:pPr>
            <a:r>
              <a:rPr lang="en-US" sz="3307" spc="66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-Implementar un sistema que registre automáticamente la asistencia del personal médico</a:t>
            </a:r>
          </a:p>
          <a:p>
            <a:pPr algn="just">
              <a:lnSpc>
                <a:spcPts val="5159"/>
              </a:lnSpc>
            </a:pPr>
            <a:r>
              <a:rPr lang="en-US" sz="3307" spc="66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-Garantizar la precisión en los pagos mediante un sistema que minimice errores en el cálculo de las horas trabajadas y los pagos del personal médico. </a:t>
            </a:r>
          </a:p>
          <a:p>
            <a:pPr algn="just">
              <a:lnSpc>
                <a:spcPts val="5159"/>
              </a:lnSpc>
            </a:pPr>
            <a:endParaRPr lang="en-US" sz="3307" spc="66">
              <a:solidFill>
                <a:srgbClr val="000000"/>
              </a:solidFill>
              <a:latin typeface="Simonetta"/>
              <a:ea typeface="Simonetta"/>
              <a:cs typeface="Simonetta"/>
              <a:sym typeface="Simonetta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2894361" y="9390324"/>
            <a:ext cx="5693276" cy="896676"/>
            <a:chOff x="0" y="0"/>
            <a:chExt cx="2580361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80361" cy="406400"/>
            </a:xfrm>
            <a:custGeom>
              <a:avLst/>
              <a:gdLst/>
              <a:ahLst/>
              <a:cxnLst/>
              <a:rect l="l" t="t" r="r" b="b"/>
              <a:pathLst>
                <a:path w="2580361" h="406400">
                  <a:moveTo>
                    <a:pt x="2377161" y="0"/>
                  </a:moveTo>
                  <a:cubicBezTo>
                    <a:pt x="2489385" y="0"/>
                    <a:pt x="2580361" y="90976"/>
                    <a:pt x="2580361" y="203200"/>
                  </a:cubicBezTo>
                  <a:cubicBezTo>
                    <a:pt x="2580361" y="315424"/>
                    <a:pt x="2489385" y="406400"/>
                    <a:pt x="23771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1616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58036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10209" lvl="1" indent="-205105" algn="just">
                <a:lnSpc>
                  <a:spcPts val="2659"/>
                </a:lnSpc>
                <a:buAutoNum type="arabicPeriod"/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3130503" y="-188908"/>
            <a:ext cx="5693276" cy="896676"/>
            <a:chOff x="0" y="0"/>
            <a:chExt cx="2580361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80361" cy="406400"/>
            </a:xfrm>
            <a:custGeom>
              <a:avLst/>
              <a:gdLst/>
              <a:ahLst/>
              <a:cxnLst/>
              <a:rect l="l" t="t" r="r" b="b"/>
              <a:pathLst>
                <a:path w="2580361" h="406400">
                  <a:moveTo>
                    <a:pt x="2377161" y="0"/>
                  </a:moveTo>
                  <a:cubicBezTo>
                    <a:pt x="2489385" y="0"/>
                    <a:pt x="2580361" y="90976"/>
                    <a:pt x="2580361" y="203200"/>
                  </a:cubicBezTo>
                  <a:cubicBezTo>
                    <a:pt x="2580361" y="315424"/>
                    <a:pt x="2489385" y="406400"/>
                    <a:pt x="23771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1616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58036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10209" lvl="1" indent="-205105" algn="just">
                <a:lnSpc>
                  <a:spcPts val="2659"/>
                </a:lnSpc>
                <a:buAutoNum type="arabicPeriod"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26463" y="1530577"/>
            <a:ext cx="8018376" cy="7287309"/>
            <a:chOff x="0" y="0"/>
            <a:chExt cx="89434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4341" cy="812800"/>
            </a:xfrm>
            <a:custGeom>
              <a:avLst/>
              <a:gdLst/>
              <a:ahLst/>
              <a:cxnLst/>
              <a:rect l="l" t="t" r="r" b="b"/>
              <a:pathLst>
                <a:path w="894341" h="812800">
                  <a:moveTo>
                    <a:pt x="447170" y="0"/>
                  </a:moveTo>
                  <a:cubicBezTo>
                    <a:pt x="200205" y="0"/>
                    <a:pt x="0" y="181951"/>
                    <a:pt x="0" y="406400"/>
                  </a:cubicBezTo>
                  <a:cubicBezTo>
                    <a:pt x="0" y="630849"/>
                    <a:pt x="200205" y="812800"/>
                    <a:pt x="447170" y="812800"/>
                  </a:cubicBezTo>
                  <a:cubicBezTo>
                    <a:pt x="694136" y="812800"/>
                    <a:pt x="894341" y="630849"/>
                    <a:pt x="894341" y="406400"/>
                  </a:cubicBezTo>
                  <a:cubicBezTo>
                    <a:pt x="894341" y="181951"/>
                    <a:pt x="694136" y="0"/>
                    <a:pt x="447170" y="0"/>
                  </a:cubicBezTo>
                  <a:close/>
                </a:path>
              </a:pathLst>
            </a:custGeom>
            <a:solidFill>
              <a:srgbClr val="FFDDA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83844" y="38100"/>
              <a:ext cx="726652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071903" y="2896221"/>
            <a:ext cx="6187397" cy="4523489"/>
          </a:xfrm>
          <a:custGeom>
            <a:avLst/>
            <a:gdLst/>
            <a:ahLst/>
            <a:cxnLst/>
            <a:rect l="l" t="t" r="r" b="b"/>
            <a:pathLst>
              <a:path w="6187397" h="4523489">
                <a:moveTo>
                  <a:pt x="0" y="0"/>
                </a:moveTo>
                <a:lnTo>
                  <a:pt x="6187397" y="0"/>
                </a:lnTo>
                <a:lnTo>
                  <a:pt x="6187397" y="4523489"/>
                </a:lnTo>
                <a:lnTo>
                  <a:pt x="0" y="4523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5792" y="857250"/>
            <a:ext cx="8115300" cy="1560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13"/>
              </a:lnSpc>
            </a:pPr>
            <a:r>
              <a:rPr lang="en-US" sz="9152">
                <a:solidFill>
                  <a:srgbClr val="542622"/>
                </a:solidFill>
                <a:latin typeface="Fredoka"/>
                <a:ea typeface="Fredoka"/>
                <a:cs typeface="Fredoka"/>
                <a:sym typeface="Fredoka"/>
              </a:rPr>
              <a:t>Alcance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781921"/>
            <a:ext cx="8805065" cy="647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59"/>
              </a:lnSpc>
            </a:pPr>
            <a:r>
              <a:rPr lang="en-US" sz="3307" spc="66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-Permitirá el registro automático de las horas trabajadas por el personal médico, el cálculo de sus pagos</a:t>
            </a:r>
          </a:p>
          <a:p>
            <a:pPr algn="just">
              <a:lnSpc>
                <a:spcPts val="5159"/>
              </a:lnSpc>
            </a:pPr>
            <a:r>
              <a:rPr lang="en-US" sz="3307" spc="66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-Permitirá la actualización de la información personal y laboral de los empleados, como cambios en el cargo, salario y estado civil.</a:t>
            </a:r>
          </a:p>
          <a:p>
            <a:pPr algn="just">
              <a:lnSpc>
                <a:spcPts val="5159"/>
              </a:lnSpc>
            </a:pPr>
            <a:r>
              <a:rPr lang="en-US" sz="3307" spc="66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El sistema se ajustará a las normativas laborales peruanas, garantizando que los pagos, deducciones y reportes estén alineados con las leyes vigentes en el país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1036</Words>
  <Application>Microsoft Office PowerPoint</Application>
  <PresentationFormat>Personalizado</PresentationFormat>
  <Paragraphs>92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8" baseType="lpstr">
      <vt:lpstr>Open Sans Bold</vt:lpstr>
      <vt:lpstr>Simonetta</vt:lpstr>
      <vt:lpstr>Fredoka</vt:lpstr>
      <vt:lpstr>League Spartan</vt:lpstr>
      <vt:lpstr>Arial</vt:lpstr>
      <vt:lpstr>ITC Benguiat</vt:lpstr>
      <vt:lpstr>Open Sans Light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para Proyectos Simple Rojo y Naranja</dc:title>
  <dc:creator>Gerson</dc:creator>
  <cp:lastModifiedBy>gerson ochoa</cp:lastModifiedBy>
  <cp:revision>7</cp:revision>
  <dcterms:created xsi:type="dcterms:W3CDTF">2006-08-16T00:00:00Z</dcterms:created>
  <dcterms:modified xsi:type="dcterms:W3CDTF">2025-05-12T17:45:59Z</dcterms:modified>
  <dc:identifier>DAGkkodtpMs</dc:identifier>
</cp:coreProperties>
</file>